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oppins Light" charset="1" panose="00000400000000000000"/>
      <p:regular r:id="rId31"/>
    </p:embeddedFont>
    <p:embeddedFont>
      <p:font typeface="Poppins Bold" charset="1" panose="00000800000000000000"/>
      <p:regular r:id="rId32"/>
    </p:embeddedFont>
    <p:embeddedFont>
      <p:font typeface="DM Serif Display" charset="1" panose="00000000000000000000"/>
      <p:regular r:id="rId33"/>
    </p:embeddedFont>
    <p:embeddedFont>
      <p:font typeface="Poppins" charset="1" panose="00000500000000000000"/>
      <p:regular r:id="rId34"/>
    </p:embeddedFont>
    <p:embeddedFont>
      <p:font typeface="Canva Sans" charset="1" panose="020B05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4.svg" Type="http://schemas.openxmlformats.org/officeDocument/2006/relationships/image"/><Relationship Id="rId5" Target="../media/aAGFmyIAJp0.m4a" Type="http://schemas.microsoft.com/office/2007/relationships/media"/><Relationship Id="rId6" Target="../media/aAGFmyIAJp0.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grpSp>
        <p:nvGrpSpPr>
          <p:cNvPr name="Group 2" id="2"/>
          <p:cNvGrpSpPr/>
          <p:nvPr/>
        </p:nvGrpSpPr>
        <p:grpSpPr>
          <a:xfrm rot="0">
            <a:off x="8493233" y="-90487"/>
            <a:ext cx="8177844" cy="8991929"/>
            <a:chOff x="0" y="0"/>
            <a:chExt cx="1356841" cy="1491912"/>
          </a:xfrm>
        </p:grpSpPr>
        <p:sp>
          <p:nvSpPr>
            <p:cNvPr name="Freeform 3" id="3"/>
            <p:cNvSpPr/>
            <p:nvPr/>
          </p:nvSpPr>
          <p:spPr>
            <a:xfrm flipH="false" flipV="false" rot="0">
              <a:off x="0" y="0"/>
              <a:ext cx="1356841" cy="1491912"/>
            </a:xfrm>
            <a:custGeom>
              <a:avLst/>
              <a:gdLst/>
              <a:ahLst/>
              <a:cxnLst/>
              <a:rect r="r" b="b" t="t" l="l"/>
              <a:pathLst>
                <a:path h="1491912" w="1356841">
                  <a:moveTo>
                    <a:pt x="0" y="0"/>
                  </a:moveTo>
                  <a:lnTo>
                    <a:pt x="1356841" y="0"/>
                  </a:lnTo>
                  <a:lnTo>
                    <a:pt x="1356841" y="1491912"/>
                  </a:lnTo>
                  <a:lnTo>
                    <a:pt x="0" y="1491912"/>
                  </a:lnTo>
                  <a:close/>
                </a:path>
              </a:pathLst>
            </a:custGeom>
            <a:blipFill>
              <a:blip r:embed="rId2"/>
              <a:stretch>
                <a:fillRect l="0" t="-13673" r="0" b="-13673"/>
              </a:stretch>
            </a:blipFill>
          </p:spPr>
        </p:sp>
      </p:grpSp>
      <p:sp>
        <p:nvSpPr>
          <p:cNvPr name="AutoShape 4" id="4"/>
          <p:cNvSpPr/>
          <p:nvPr/>
        </p:nvSpPr>
        <p:spPr>
          <a:xfrm>
            <a:off x="1028700" y="-266229"/>
            <a:ext cx="0" cy="10990315"/>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12820653" y="8732777"/>
            <a:ext cx="3086100" cy="337330"/>
            <a:chOff x="0" y="0"/>
            <a:chExt cx="812800" cy="88844"/>
          </a:xfrm>
        </p:grpSpPr>
        <p:sp>
          <p:nvSpPr>
            <p:cNvPr name="Freeform 6" id="6"/>
            <p:cNvSpPr/>
            <p:nvPr/>
          </p:nvSpPr>
          <p:spPr>
            <a:xfrm flipH="false" flipV="false" rot="0">
              <a:off x="0" y="0"/>
              <a:ext cx="812800" cy="88844"/>
            </a:xfrm>
            <a:custGeom>
              <a:avLst/>
              <a:gdLst/>
              <a:ahLst/>
              <a:cxnLst/>
              <a:rect r="r" b="b" t="t" l="l"/>
              <a:pathLst>
                <a:path h="88844" w="812800">
                  <a:moveTo>
                    <a:pt x="0" y="0"/>
                  </a:moveTo>
                  <a:lnTo>
                    <a:pt x="812800" y="0"/>
                  </a:lnTo>
                  <a:lnTo>
                    <a:pt x="812800" y="88844"/>
                  </a:lnTo>
                  <a:lnTo>
                    <a:pt x="0" y="88844"/>
                  </a:lnTo>
                  <a:close/>
                </a:path>
              </a:pathLst>
            </a:custGeom>
            <a:solidFill>
              <a:srgbClr val="C7B49E"/>
            </a:solidFill>
          </p:spPr>
        </p:sp>
        <p:sp>
          <p:nvSpPr>
            <p:cNvPr name="TextBox 7" id="7"/>
            <p:cNvSpPr txBox="true"/>
            <p:nvPr/>
          </p:nvSpPr>
          <p:spPr>
            <a:xfrm>
              <a:off x="0" y="-57150"/>
              <a:ext cx="812800" cy="145994"/>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5400000">
            <a:off x="-290878" y="3545807"/>
            <a:ext cx="2623833" cy="248510"/>
            <a:chOff x="0" y="0"/>
            <a:chExt cx="691051" cy="65451"/>
          </a:xfrm>
        </p:grpSpPr>
        <p:sp>
          <p:nvSpPr>
            <p:cNvPr name="Freeform 9" id="9"/>
            <p:cNvSpPr/>
            <p:nvPr/>
          </p:nvSpPr>
          <p:spPr>
            <a:xfrm flipH="false" flipV="false" rot="0">
              <a:off x="0" y="0"/>
              <a:ext cx="691051" cy="65451"/>
            </a:xfrm>
            <a:custGeom>
              <a:avLst/>
              <a:gdLst/>
              <a:ahLst/>
              <a:cxnLst/>
              <a:rect r="r" b="b" t="t" l="l"/>
              <a:pathLst>
                <a:path h="65451" w="691051">
                  <a:moveTo>
                    <a:pt x="0" y="0"/>
                  </a:moveTo>
                  <a:lnTo>
                    <a:pt x="691051" y="0"/>
                  </a:lnTo>
                  <a:lnTo>
                    <a:pt x="691051" y="65451"/>
                  </a:lnTo>
                  <a:lnTo>
                    <a:pt x="0" y="65451"/>
                  </a:lnTo>
                  <a:close/>
                </a:path>
              </a:pathLst>
            </a:custGeom>
            <a:solidFill>
              <a:srgbClr val="C7B49E"/>
            </a:solidFill>
          </p:spPr>
        </p:sp>
        <p:sp>
          <p:nvSpPr>
            <p:cNvPr name="TextBox 10" id="10"/>
            <p:cNvSpPr txBox="true"/>
            <p:nvPr/>
          </p:nvSpPr>
          <p:spPr>
            <a:xfrm>
              <a:off x="0" y="-57150"/>
              <a:ext cx="691051" cy="122601"/>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896783" y="459473"/>
            <a:ext cx="5140341" cy="1668942"/>
          </a:xfrm>
          <a:custGeom>
            <a:avLst/>
            <a:gdLst/>
            <a:ahLst/>
            <a:cxnLst/>
            <a:rect r="r" b="b" t="t" l="l"/>
            <a:pathLst>
              <a:path h="1668942" w="5140341">
                <a:moveTo>
                  <a:pt x="0" y="0"/>
                </a:moveTo>
                <a:lnTo>
                  <a:pt x="5140341" y="0"/>
                </a:lnTo>
                <a:lnTo>
                  <a:pt x="5140341" y="1668942"/>
                </a:lnTo>
                <a:lnTo>
                  <a:pt x="0" y="1668942"/>
                </a:lnTo>
                <a:lnTo>
                  <a:pt x="0" y="0"/>
                </a:lnTo>
                <a:close/>
              </a:path>
            </a:pathLst>
          </a:custGeom>
          <a:blipFill>
            <a:blip r:embed="rId3"/>
            <a:stretch>
              <a:fillRect l="0" t="0" r="0" b="0"/>
            </a:stretch>
          </a:blipFill>
        </p:spPr>
      </p:sp>
      <p:sp>
        <p:nvSpPr>
          <p:cNvPr name="TextBox 12" id="12"/>
          <p:cNvSpPr txBox="true"/>
          <p:nvPr/>
        </p:nvSpPr>
        <p:spPr>
          <a:xfrm rot="-5400000">
            <a:off x="-1270014" y="7872734"/>
            <a:ext cx="3534405" cy="368192"/>
          </a:xfrm>
          <a:prstGeom prst="rect">
            <a:avLst/>
          </a:prstGeom>
        </p:spPr>
        <p:txBody>
          <a:bodyPr anchor="t" rtlCol="false" tIns="0" lIns="0" bIns="0" rIns="0">
            <a:spAutoFit/>
          </a:bodyPr>
          <a:lstStyle/>
          <a:p>
            <a:pPr algn="l">
              <a:lnSpc>
                <a:spcPts val="2800"/>
              </a:lnSpc>
            </a:pPr>
            <a:r>
              <a:rPr lang="en-US" sz="2000">
                <a:solidFill>
                  <a:srgbClr val="000000"/>
                </a:solidFill>
                <a:latin typeface="Poppins Light"/>
              </a:rPr>
              <a:t>HOTEL ANALYSIS</a:t>
            </a:r>
          </a:p>
        </p:txBody>
      </p:sp>
      <p:sp>
        <p:nvSpPr>
          <p:cNvPr name="TextBox 13" id="13"/>
          <p:cNvSpPr txBox="true"/>
          <p:nvPr/>
        </p:nvSpPr>
        <p:spPr>
          <a:xfrm rot="0">
            <a:off x="1834967" y="5323950"/>
            <a:ext cx="5971324" cy="750544"/>
          </a:xfrm>
          <a:prstGeom prst="rect">
            <a:avLst/>
          </a:prstGeom>
        </p:spPr>
        <p:txBody>
          <a:bodyPr anchor="t" rtlCol="false" tIns="0" lIns="0" bIns="0" rIns="0">
            <a:spAutoFit/>
          </a:bodyPr>
          <a:lstStyle/>
          <a:p>
            <a:pPr algn="l">
              <a:lnSpc>
                <a:spcPts val="5879"/>
              </a:lnSpc>
            </a:pPr>
            <a:r>
              <a:rPr lang="en-US" sz="4199">
                <a:solidFill>
                  <a:srgbClr val="000000"/>
                </a:solidFill>
                <a:latin typeface="Poppins Bold"/>
              </a:rPr>
              <a:t>Reservation Analysis</a:t>
            </a:r>
          </a:p>
        </p:txBody>
      </p:sp>
      <p:sp>
        <p:nvSpPr>
          <p:cNvPr name="TextBox 14" id="14"/>
          <p:cNvSpPr txBox="true"/>
          <p:nvPr/>
        </p:nvSpPr>
        <p:spPr>
          <a:xfrm rot="0">
            <a:off x="1834967" y="3422413"/>
            <a:ext cx="6658265" cy="2182010"/>
          </a:xfrm>
          <a:prstGeom prst="rect">
            <a:avLst/>
          </a:prstGeom>
        </p:spPr>
        <p:txBody>
          <a:bodyPr anchor="t" rtlCol="false" tIns="0" lIns="0" bIns="0" rIns="0">
            <a:spAutoFit/>
          </a:bodyPr>
          <a:lstStyle/>
          <a:p>
            <a:pPr algn="l">
              <a:lnSpc>
                <a:spcPts val="17800"/>
              </a:lnSpc>
            </a:pPr>
            <a:r>
              <a:rPr lang="en-US" sz="12714">
                <a:solidFill>
                  <a:srgbClr val="000000"/>
                </a:solidFill>
                <a:latin typeface="DM Serif Display"/>
              </a:rPr>
              <a:t>Hotel</a:t>
            </a:r>
          </a:p>
        </p:txBody>
      </p:sp>
      <p:sp>
        <p:nvSpPr>
          <p:cNvPr name="TextBox 15" id="15"/>
          <p:cNvSpPr txBox="true"/>
          <p:nvPr/>
        </p:nvSpPr>
        <p:spPr>
          <a:xfrm rot="0">
            <a:off x="1834967" y="7353594"/>
            <a:ext cx="5971324" cy="583171"/>
          </a:xfrm>
          <a:prstGeom prst="rect">
            <a:avLst/>
          </a:prstGeom>
        </p:spPr>
        <p:txBody>
          <a:bodyPr anchor="t" rtlCol="false" tIns="0" lIns="0" bIns="0" rIns="0">
            <a:spAutoFit/>
          </a:bodyPr>
          <a:lstStyle/>
          <a:p>
            <a:pPr algn="l">
              <a:lnSpc>
                <a:spcPts val="4579"/>
              </a:lnSpc>
            </a:pPr>
            <a:r>
              <a:rPr lang="en-US" sz="3270">
                <a:solidFill>
                  <a:srgbClr val="000000"/>
                </a:solidFill>
                <a:latin typeface="Poppins Light"/>
              </a:rPr>
              <a:t>Yassmin Abd El Monsif</a:t>
            </a:r>
          </a:p>
        </p:txBody>
      </p:sp>
      <p:pic>
        <p:nvPicPr>
          <p:cNvPr name="Picture 16" id="16">
            <a:hlinkClick action="ppaction://media"/>
          </p:cNvPr>
          <p:cNvPicPr>
            <a:picLocks noChangeAspect="true"/>
          </p:cNvPicPr>
          <p:nvPr>
            <a:audioFile r:link="rId6"/>
            <p:extLst>
              <p:ext uri="{DAA4B4D4-6D71-4841-9C94-3DE7FCFB9230}">
                <p14:media xmlns:p14="http://schemas.microsoft.com/office/powerpoint/2010/main" r:embed="rId5"/>
              </p:ext>
            </p:extLst>
          </p:nvPr>
        </p:nvPicPr>
        <p:blipFill>
          <a:blip r:embed="rId4"/>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6"/>
                </p:tgtEl>
              </p:cBhvr>
            </p:cmd>
            <p:audio>
              <p:cMediaNode vol="100000" showWhenStopped="false">
                <p:cTn/>
                <p:tgtEl>
                  <p:spTgt spid="16"/>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482227" y="4797182"/>
            <a:ext cx="16836833" cy="1841286"/>
          </a:xfrm>
          <a:custGeom>
            <a:avLst/>
            <a:gdLst/>
            <a:ahLst/>
            <a:cxnLst/>
            <a:rect r="r" b="b" t="t" l="l"/>
            <a:pathLst>
              <a:path h="1841286" w="16836833">
                <a:moveTo>
                  <a:pt x="0" y="0"/>
                </a:moveTo>
                <a:lnTo>
                  <a:pt x="16836833" y="0"/>
                </a:lnTo>
                <a:lnTo>
                  <a:pt x="16836833" y="1841286"/>
                </a:lnTo>
                <a:lnTo>
                  <a:pt x="0" y="1841286"/>
                </a:lnTo>
                <a:lnTo>
                  <a:pt x="0" y="0"/>
                </a:lnTo>
                <a:close/>
              </a:path>
            </a:pathLst>
          </a:custGeom>
          <a:blipFill>
            <a:blip r:embed="rId2"/>
            <a:stretch>
              <a:fillRect l="0" t="-987" r="0" b="-2978"/>
            </a:stretch>
          </a:blipFill>
        </p:spPr>
      </p:sp>
      <p:sp>
        <p:nvSpPr>
          <p:cNvPr name="Freeform 10" id="10"/>
          <p:cNvSpPr/>
          <p:nvPr/>
        </p:nvSpPr>
        <p:spPr>
          <a:xfrm flipH="false" flipV="false" rot="0">
            <a:off x="1028700" y="7486193"/>
            <a:ext cx="9593865" cy="1772107"/>
          </a:xfrm>
          <a:custGeom>
            <a:avLst/>
            <a:gdLst/>
            <a:ahLst/>
            <a:cxnLst/>
            <a:rect r="r" b="b" t="t" l="l"/>
            <a:pathLst>
              <a:path h="1772107" w="9593865">
                <a:moveTo>
                  <a:pt x="0" y="0"/>
                </a:moveTo>
                <a:lnTo>
                  <a:pt x="9593865" y="0"/>
                </a:lnTo>
                <a:lnTo>
                  <a:pt x="9593865" y="1772107"/>
                </a:lnTo>
                <a:lnTo>
                  <a:pt x="0" y="1772107"/>
                </a:lnTo>
                <a:lnTo>
                  <a:pt x="0" y="0"/>
                </a:lnTo>
                <a:close/>
              </a:path>
            </a:pathLst>
          </a:custGeom>
          <a:blipFill>
            <a:blip r:embed="rId3"/>
            <a:stretch>
              <a:fillRect l="0" t="-27672" r="0" b="-4265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5. What is the most commonly booked room type?</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413754" y="4517471"/>
            <a:ext cx="10014141" cy="2069589"/>
          </a:xfrm>
          <a:custGeom>
            <a:avLst/>
            <a:gdLst/>
            <a:ahLst/>
            <a:cxnLst/>
            <a:rect r="r" b="b" t="t" l="l"/>
            <a:pathLst>
              <a:path h="2069589" w="10014141">
                <a:moveTo>
                  <a:pt x="0" y="0"/>
                </a:moveTo>
                <a:lnTo>
                  <a:pt x="10014141" y="0"/>
                </a:lnTo>
                <a:lnTo>
                  <a:pt x="10014141" y="2069589"/>
                </a:lnTo>
                <a:lnTo>
                  <a:pt x="0" y="2069589"/>
                </a:lnTo>
                <a:lnTo>
                  <a:pt x="0" y="0"/>
                </a:lnTo>
                <a:close/>
              </a:path>
            </a:pathLst>
          </a:custGeom>
          <a:blipFill>
            <a:blip r:embed="rId2"/>
            <a:stretch>
              <a:fillRect l="0" t="0" r="0" b="0"/>
            </a:stretch>
          </a:blipFill>
        </p:spPr>
      </p:sp>
      <p:sp>
        <p:nvSpPr>
          <p:cNvPr name="Freeform 10" id="10"/>
          <p:cNvSpPr/>
          <p:nvPr/>
        </p:nvSpPr>
        <p:spPr>
          <a:xfrm flipH="false" flipV="false" rot="0">
            <a:off x="1413754" y="7158560"/>
            <a:ext cx="9315214" cy="2313174"/>
          </a:xfrm>
          <a:custGeom>
            <a:avLst/>
            <a:gdLst/>
            <a:ahLst/>
            <a:cxnLst/>
            <a:rect r="r" b="b" t="t" l="l"/>
            <a:pathLst>
              <a:path h="2313174" w="9315214">
                <a:moveTo>
                  <a:pt x="0" y="0"/>
                </a:moveTo>
                <a:lnTo>
                  <a:pt x="9315214" y="0"/>
                </a:lnTo>
                <a:lnTo>
                  <a:pt x="9315214" y="2313174"/>
                </a:lnTo>
                <a:lnTo>
                  <a:pt x="0" y="2313174"/>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6. How many reservations fall on a weekend (no_of_weekend_nights &gt; 0)?</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470507"/>
            <a:ext cx="9910303" cy="2163517"/>
          </a:xfrm>
          <a:custGeom>
            <a:avLst/>
            <a:gdLst/>
            <a:ahLst/>
            <a:cxnLst/>
            <a:rect r="r" b="b" t="t" l="l"/>
            <a:pathLst>
              <a:path h="2163517" w="9910303">
                <a:moveTo>
                  <a:pt x="0" y="0"/>
                </a:moveTo>
                <a:lnTo>
                  <a:pt x="9910303" y="0"/>
                </a:lnTo>
                <a:lnTo>
                  <a:pt x="9910303" y="2163517"/>
                </a:lnTo>
                <a:lnTo>
                  <a:pt x="0" y="2163517"/>
                </a:lnTo>
                <a:lnTo>
                  <a:pt x="0" y="0"/>
                </a:lnTo>
                <a:close/>
              </a:path>
            </a:pathLst>
          </a:custGeom>
          <a:blipFill>
            <a:blip r:embed="rId2"/>
            <a:stretch>
              <a:fillRect l="0" t="0" r="0" b="0"/>
            </a:stretch>
          </a:blipFill>
        </p:spPr>
      </p:sp>
      <p:sp>
        <p:nvSpPr>
          <p:cNvPr name="Freeform 10" id="10"/>
          <p:cNvSpPr/>
          <p:nvPr/>
        </p:nvSpPr>
        <p:spPr>
          <a:xfrm flipH="false" flipV="false" rot="0">
            <a:off x="1545745" y="6871902"/>
            <a:ext cx="9398519" cy="1902630"/>
          </a:xfrm>
          <a:custGeom>
            <a:avLst/>
            <a:gdLst/>
            <a:ahLst/>
            <a:cxnLst/>
            <a:rect r="r" b="b" t="t" l="l"/>
            <a:pathLst>
              <a:path h="1902630" w="9398519">
                <a:moveTo>
                  <a:pt x="0" y="0"/>
                </a:moveTo>
                <a:lnTo>
                  <a:pt x="9398519" y="0"/>
                </a:lnTo>
                <a:lnTo>
                  <a:pt x="9398519" y="1902630"/>
                </a:lnTo>
                <a:lnTo>
                  <a:pt x="0" y="1902630"/>
                </a:lnTo>
                <a:lnTo>
                  <a:pt x="0" y="0"/>
                </a:lnTo>
                <a:close/>
              </a:path>
            </a:pathLst>
          </a:custGeom>
          <a:blipFill>
            <a:blip r:embed="rId3"/>
            <a:stretch>
              <a:fillRect l="0" t="-27949" r="0" b="-30436"/>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6. How many reservations fall on a weekend (no_of_weekend_nights &gt; 0)?</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611309"/>
            <a:ext cx="15447683" cy="1441416"/>
          </a:xfrm>
          <a:custGeom>
            <a:avLst/>
            <a:gdLst/>
            <a:ahLst/>
            <a:cxnLst/>
            <a:rect r="r" b="b" t="t" l="l"/>
            <a:pathLst>
              <a:path h="1441416" w="15447683">
                <a:moveTo>
                  <a:pt x="0" y="0"/>
                </a:moveTo>
                <a:lnTo>
                  <a:pt x="15447683" y="0"/>
                </a:lnTo>
                <a:lnTo>
                  <a:pt x="15447683" y="1441416"/>
                </a:lnTo>
                <a:lnTo>
                  <a:pt x="0" y="1441416"/>
                </a:lnTo>
                <a:lnTo>
                  <a:pt x="0" y="0"/>
                </a:lnTo>
                <a:close/>
              </a:path>
            </a:pathLst>
          </a:custGeom>
          <a:blipFill>
            <a:blip r:embed="rId2"/>
            <a:stretch>
              <a:fillRect l="0" t="-2613" r="0" b="-2613"/>
            </a:stretch>
          </a:blipFill>
        </p:spPr>
      </p:sp>
      <p:sp>
        <p:nvSpPr>
          <p:cNvPr name="Freeform 10" id="10"/>
          <p:cNvSpPr/>
          <p:nvPr/>
        </p:nvSpPr>
        <p:spPr>
          <a:xfrm flipH="false" flipV="false" rot="0">
            <a:off x="1545745" y="6709950"/>
            <a:ext cx="9537486" cy="1885317"/>
          </a:xfrm>
          <a:custGeom>
            <a:avLst/>
            <a:gdLst/>
            <a:ahLst/>
            <a:cxnLst/>
            <a:rect r="r" b="b" t="t" l="l"/>
            <a:pathLst>
              <a:path h="1885317" w="9537486">
                <a:moveTo>
                  <a:pt x="0" y="0"/>
                </a:moveTo>
                <a:lnTo>
                  <a:pt x="9537486" y="0"/>
                </a:lnTo>
                <a:lnTo>
                  <a:pt x="9537486" y="1885317"/>
                </a:lnTo>
                <a:lnTo>
                  <a:pt x="0" y="1885317"/>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7. What is the highest and lowest lead time for reservations?</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228831"/>
            <a:ext cx="14933584" cy="2108014"/>
          </a:xfrm>
          <a:custGeom>
            <a:avLst/>
            <a:gdLst/>
            <a:ahLst/>
            <a:cxnLst/>
            <a:rect r="r" b="b" t="t" l="l"/>
            <a:pathLst>
              <a:path h="2108014" w="14933584">
                <a:moveTo>
                  <a:pt x="0" y="0"/>
                </a:moveTo>
                <a:lnTo>
                  <a:pt x="14933584" y="0"/>
                </a:lnTo>
                <a:lnTo>
                  <a:pt x="14933584" y="2108014"/>
                </a:lnTo>
                <a:lnTo>
                  <a:pt x="0" y="2108014"/>
                </a:lnTo>
                <a:lnTo>
                  <a:pt x="0" y="0"/>
                </a:lnTo>
                <a:close/>
              </a:path>
            </a:pathLst>
          </a:custGeom>
          <a:blipFill>
            <a:blip r:embed="rId2"/>
            <a:stretch>
              <a:fillRect l="-286" t="0" r="-286" b="-17304"/>
            </a:stretch>
          </a:blipFill>
        </p:spPr>
      </p:sp>
      <p:sp>
        <p:nvSpPr>
          <p:cNvPr name="Freeform 10" id="10"/>
          <p:cNvSpPr/>
          <p:nvPr/>
        </p:nvSpPr>
        <p:spPr>
          <a:xfrm flipH="false" flipV="false" rot="0">
            <a:off x="1698036" y="6546395"/>
            <a:ext cx="8584899" cy="3433959"/>
          </a:xfrm>
          <a:custGeom>
            <a:avLst/>
            <a:gdLst/>
            <a:ahLst/>
            <a:cxnLst/>
            <a:rect r="r" b="b" t="t" l="l"/>
            <a:pathLst>
              <a:path h="3433959" w="8584899">
                <a:moveTo>
                  <a:pt x="0" y="0"/>
                </a:moveTo>
                <a:lnTo>
                  <a:pt x="8584898" y="0"/>
                </a:lnTo>
                <a:lnTo>
                  <a:pt x="8584898" y="3433960"/>
                </a:lnTo>
                <a:lnTo>
                  <a:pt x="0" y="3433960"/>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8. What is the most common market segment type for reservations?</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452585" y="4168532"/>
            <a:ext cx="12491263" cy="1987017"/>
          </a:xfrm>
          <a:custGeom>
            <a:avLst/>
            <a:gdLst/>
            <a:ahLst/>
            <a:cxnLst/>
            <a:rect r="r" b="b" t="t" l="l"/>
            <a:pathLst>
              <a:path h="1987017" w="12491263">
                <a:moveTo>
                  <a:pt x="0" y="0"/>
                </a:moveTo>
                <a:lnTo>
                  <a:pt x="12491263" y="0"/>
                </a:lnTo>
                <a:lnTo>
                  <a:pt x="12491263" y="1987017"/>
                </a:lnTo>
                <a:lnTo>
                  <a:pt x="0" y="1987017"/>
                </a:lnTo>
                <a:lnTo>
                  <a:pt x="0" y="0"/>
                </a:lnTo>
                <a:close/>
              </a:path>
            </a:pathLst>
          </a:custGeom>
          <a:blipFill>
            <a:blip r:embed="rId2"/>
            <a:stretch>
              <a:fillRect l="-4403" t="-1445" r="0" b="-32250"/>
            </a:stretch>
          </a:blipFill>
        </p:spPr>
      </p:sp>
      <p:sp>
        <p:nvSpPr>
          <p:cNvPr name="Freeform 10" id="10"/>
          <p:cNvSpPr/>
          <p:nvPr/>
        </p:nvSpPr>
        <p:spPr>
          <a:xfrm flipH="false" flipV="false" rot="0">
            <a:off x="1545745" y="6710016"/>
            <a:ext cx="9570452" cy="1499643"/>
          </a:xfrm>
          <a:custGeom>
            <a:avLst/>
            <a:gdLst/>
            <a:ahLst/>
            <a:cxnLst/>
            <a:rect r="r" b="b" t="t" l="l"/>
            <a:pathLst>
              <a:path h="1499643" w="9570452">
                <a:moveTo>
                  <a:pt x="0" y="0"/>
                </a:moveTo>
                <a:lnTo>
                  <a:pt x="9570452" y="0"/>
                </a:lnTo>
                <a:lnTo>
                  <a:pt x="9570452" y="1499644"/>
                </a:lnTo>
                <a:lnTo>
                  <a:pt x="0" y="1499644"/>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9. How many reservations have a booking status of "Confirmed"?</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637070"/>
            <a:ext cx="15447683" cy="1442404"/>
          </a:xfrm>
          <a:custGeom>
            <a:avLst/>
            <a:gdLst/>
            <a:ahLst/>
            <a:cxnLst/>
            <a:rect r="r" b="b" t="t" l="l"/>
            <a:pathLst>
              <a:path h="1442404" w="15447683">
                <a:moveTo>
                  <a:pt x="0" y="0"/>
                </a:moveTo>
                <a:lnTo>
                  <a:pt x="15447683" y="0"/>
                </a:lnTo>
                <a:lnTo>
                  <a:pt x="15447683" y="1442404"/>
                </a:lnTo>
                <a:lnTo>
                  <a:pt x="0" y="1442404"/>
                </a:lnTo>
                <a:lnTo>
                  <a:pt x="0" y="0"/>
                </a:lnTo>
                <a:close/>
              </a:path>
            </a:pathLst>
          </a:custGeom>
          <a:blipFill>
            <a:blip r:embed="rId2"/>
            <a:stretch>
              <a:fillRect l="0" t="0" r="0" b="0"/>
            </a:stretch>
          </a:blipFill>
        </p:spPr>
      </p:sp>
      <p:sp>
        <p:nvSpPr>
          <p:cNvPr name="Freeform 10" id="10"/>
          <p:cNvSpPr/>
          <p:nvPr/>
        </p:nvSpPr>
        <p:spPr>
          <a:xfrm flipH="false" flipV="false" rot="0">
            <a:off x="1545745" y="6765274"/>
            <a:ext cx="9466093" cy="1640022"/>
          </a:xfrm>
          <a:custGeom>
            <a:avLst/>
            <a:gdLst/>
            <a:ahLst/>
            <a:cxnLst/>
            <a:rect r="r" b="b" t="t" l="l"/>
            <a:pathLst>
              <a:path h="1640022" w="9466093">
                <a:moveTo>
                  <a:pt x="0" y="0"/>
                </a:moveTo>
                <a:lnTo>
                  <a:pt x="9466093" y="0"/>
                </a:lnTo>
                <a:lnTo>
                  <a:pt x="9466093" y="1640022"/>
                </a:lnTo>
                <a:lnTo>
                  <a:pt x="0" y="1640022"/>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10. What is the total number of adults and children across all reservations?</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95140" y="4168532"/>
            <a:ext cx="15723920" cy="1886870"/>
          </a:xfrm>
          <a:custGeom>
            <a:avLst/>
            <a:gdLst/>
            <a:ahLst/>
            <a:cxnLst/>
            <a:rect r="r" b="b" t="t" l="l"/>
            <a:pathLst>
              <a:path h="1886870" w="15723920">
                <a:moveTo>
                  <a:pt x="0" y="0"/>
                </a:moveTo>
                <a:lnTo>
                  <a:pt x="15723920" y="0"/>
                </a:lnTo>
                <a:lnTo>
                  <a:pt x="15723920" y="1886870"/>
                </a:lnTo>
                <a:lnTo>
                  <a:pt x="0" y="1886870"/>
                </a:lnTo>
                <a:lnTo>
                  <a:pt x="0" y="0"/>
                </a:lnTo>
                <a:close/>
              </a:path>
            </a:pathLst>
          </a:custGeom>
          <a:blipFill>
            <a:blip r:embed="rId2"/>
            <a:stretch>
              <a:fillRect l="0" t="0" r="0" b="0"/>
            </a:stretch>
          </a:blipFill>
        </p:spPr>
      </p:sp>
      <p:sp>
        <p:nvSpPr>
          <p:cNvPr name="Freeform 10" id="10"/>
          <p:cNvSpPr/>
          <p:nvPr/>
        </p:nvSpPr>
        <p:spPr>
          <a:xfrm flipH="false" flipV="false" rot="0">
            <a:off x="1545745" y="6519470"/>
            <a:ext cx="9551641" cy="1403844"/>
          </a:xfrm>
          <a:custGeom>
            <a:avLst/>
            <a:gdLst/>
            <a:ahLst/>
            <a:cxnLst/>
            <a:rect r="r" b="b" t="t" l="l"/>
            <a:pathLst>
              <a:path h="1403844" w="9551641">
                <a:moveTo>
                  <a:pt x="0" y="0"/>
                </a:moveTo>
                <a:lnTo>
                  <a:pt x="9551641" y="0"/>
                </a:lnTo>
                <a:lnTo>
                  <a:pt x="9551641" y="1403843"/>
                </a:lnTo>
                <a:lnTo>
                  <a:pt x="0" y="1403843"/>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11. What is the average number of weekend nights for reservations involving children?</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028700" y="3909358"/>
            <a:ext cx="16478827" cy="1488929"/>
          </a:xfrm>
          <a:custGeom>
            <a:avLst/>
            <a:gdLst/>
            <a:ahLst/>
            <a:cxnLst/>
            <a:rect r="r" b="b" t="t" l="l"/>
            <a:pathLst>
              <a:path h="1488929" w="16478827">
                <a:moveTo>
                  <a:pt x="0" y="0"/>
                </a:moveTo>
                <a:lnTo>
                  <a:pt x="16478827" y="0"/>
                </a:lnTo>
                <a:lnTo>
                  <a:pt x="16478827" y="1488929"/>
                </a:lnTo>
                <a:lnTo>
                  <a:pt x="0" y="1488929"/>
                </a:lnTo>
                <a:lnTo>
                  <a:pt x="0" y="0"/>
                </a:lnTo>
                <a:close/>
              </a:path>
            </a:pathLst>
          </a:custGeom>
          <a:blipFill>
            <a:blip r:embed="rId2"/>
            <a:stretch>
              <a:fillRect l="0" t="0" r="0" b="0"/>
            </a:stretch>
          </a:blipFill>
        </p:spPr>
      </p:sp>
      <p:sp>
        <p:nvSpPr>
          <p:cNvPr name="Freeform 10" id="10"/>
          <p:cNvSpPr/>
          <p:nvPr/>
        </p:nvSpPr>
        <p:spPr>
          <a:xfrm flipH="false" flipV="false" rot="0">
            <a:off x="1028700" y="5525862"/>
            <a:ext cx="7692685" cy="4431655"/>
          </a:xfrm>
          <a:custGeom>
            <a:avLst/>
            <a:gdLst/>
            <a:ahLst/>
            <a:cxnLst/>
            <a:rect r="r" b="b" t="t" l="l"/>
            <a:pathLst>
              <a:path h="4431655" w="7692685">
                <a:moveTo>
                  <a:pt x="0" y="0"/>
                </a:moveTo>
                <a:lnTo>
                  <a:pt x="7692685" y="0"/>
                </a:lnTo>
                <a:lnTo>
                  <a:pt x="7692685" y="4431655"/>
                </a:lnTo>
                <a:lnTo>
                  <a:pt x="0" y="4431655"/>
                </a:lnTo>
                <a:lnTo>
                  <a:pt x="0" y="0"/>
                </a:lnTo>
                <a:close/>
              </a:path>
            </a:pathLst>
          </a:custGeom>
          <a:blipFill>
            <a:blip r:embed="rId3"/>
            <a:stretch>
              <a:fillRect l="0" t="0" r="0" b="0"/>
            </a:stretch>
          </a:blipFill>
        </p:spPr>
      </p:sp>
      <p:sp>
        <p:nvSpPr>
          <p:cNvPr name="TextBox 11" id="11"/>
          <p:cNvSpPr txBox="true"/>
          <p:nvPr/>
        </p:nvSpPr>
        <p:spPr>
          <a:xfrm rot="0">
            <a:off x="1595140" y="2196034"/>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12. How many reservations were made in each month of the year?</a:t>
            </a:r>
          </a:p>
        </p:txBody>
      </p:sp>
      <p:sp>
        <p:nvSpPr>
          <p:cNvPr name="TextBox 12" id="12"/>
          <p:cNvSpPr txBox="true"/>
          <p:nvPr/>
        </p:nvSpPr>
        <p:spPr>
          <a:xfrm rot="0">
            <a:off x="1595140" y="1730249"/>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558405" y="3658349"/>
            <a:ext cx="17350982" cy="1485151"/>
          </a:xfrm>
          <a:custGeom>
            <a:avLst/>
            <a:gdLst/>
            <a:ahLst/>
            <a:cxnLst/>
            <a:rect r="r" b="b" t="t" l="l"/>
            <a:pathLst>
              <a:path h="1485151" w="17350982">
                <a:moveTo>
                  <a:pt x="0" y="0"/>
                </a:moveTo>
                <a:lnTo>
                  <a:pt x="17350981" y="0"/>
                </a:lnTo>
                <a:lnTo>
                  <a:pt x="17350981" y="1485151"/>
                </a:lnTo>
                <a:lnTo>
                  <a:pt x="0" y="1485151"/>
                </a:lnTo>
                <a:lnTo>
                  <a:pt x="0" y="0"/>
                </a:lnTo>
                <a:close/>
              </a:path>
            </a:pathLst>
          </a:custGeom>
          <a:blipFill>
            <a:blip r:embed="rId2"/>
            <a:stretch>
              <a:fillRect l="0" t="0" r="0" b="-9782"/>
            </a:stretch>
          </a:blipFill>
        </p:spPr>
      </p:sp>
      <p:sp>
        <p:nvSpPr>
          <p:cNvPr name="Freeform 10" id="10"/>
          <p:cNvSpPr/>
          <p:nvPr/>
        </p:nvSpPr>
        <p:spPr>
          <a:xfrm flipH="false" flipV="false" rot="0">
            <a:off x="945054" y="5599460"/>
            <a:ext cx="7801036" cy="3664123"/>
          </a:xfrm>
          <a:custGeom>
            <a:avLst/>
            <a:gdLst/>
            <a:ahLst/>
            <a:cxnLst/>
            <a:rect r="r" b="b" t="t" l="l"/>
            <a:pathLst>
              <a:path h="3664123" w="7801036">
                <a:moveTo>
                  <a:pt x="0" y="0"/>
                </a:moveTo>
                <a:lnTo>
                  <a:pt x="7801036" y="0"/>
                </a:lnTo>
                <a:lnTo>
                  <a:pt x="7801036" y="3664123"/>
                </a:lnTo>
                <a:lnTo>
                  <a:pt x="0" y="3664123"/>
                </a:lnTo>
                <a:lnTo>
                  <a:pt x="0" y="0"/>
                </a:lnTo>
                <a:close/>
              </a:path>
            </a:pathLst>
          </a:custGeom>
          <a:blipFill>
            <a:blip r:embed="rId3"/>
            <a:stretch>
              <a:fillRect l="0" t="0" r="0" b="0"/>
            </a:stretch>
          </a:blipFill>
        </p:spPr>
      </p:sp>
      <p:sp>
        <p:nvSpPr>
          <p:cNvPr name="TextBox 11" id="11"/>
          <p:cNvSpPr txBox="true"/>
          <p:nvPr/>
        </p:nvSpPr>
        <p:spPr>
          <a:xfrm rot="0">
            <a:off x="1595140" y="2196034"/>
            <a:ext cx="15664160"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13. What is the average number of nights (both weekend and weekday) spent by guests for each room type?</a:t>
            </a:r>
          </a:p>
        </p:txBody>
      </p:sp>
      <p:sp>
        <p:nvSpPr>
          <p:cNvPr name="TextBox 12" id="12"/>
          <p:cNvSpPr txBox="true"/>
          <p:nvPr/>
        </p:nvSpPr>
        <p:spPr>
          <a:xfrm rot="0">
            <a:off x="1595140" y="1730249"/>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a:off x="1028700" y="-266229"/>
            <a:ext cx="0" cy="10990315"/>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57906" y="6840742"/>
            <a:ext cx="18602694" cy="3563852"/>
            <a:chOff x="0" y="0"/>
            <a:chExt cx="2882044" cy="552134"/>
          </a:xfrm>
        </p:grpSpPr>
        <p:sp>
          <p:nvSpPr>
            <p:cNvPr name="Freeform 4" id="4"/>
            <p:cNvSpPr/>
            <p:nvPr/>
          </p:nvSpPr>
          <p:spPr>
            <a:xfrm flipH="false" flipV="false" rot="0">
              <a:off x="0" y="0"/>
              <a:ext cx="2882044" cy="552134"/>
            </a:xfrm>
            <a:custGeom>
              <a:avLst/>
              <a:gdLst/>
              <a:ahLst/>
              <a:cxnLst/>
              <a:rect r="r" b="b" t="t" l="l"/>
              <a:pathLst>
                <a:path h="552134" w="2882044">
                  <a:moveTo>
                    <a:pt x="0" y="0"/>
                  </a:moveTo>
                  <a:lnTo>
                    <a:pt x="2882044" y="0"/>
                  </a:lnTo>
                  <a:lnTo>
                    <a:pt x="2882044" y="552134"/>
                  </a:lnTo>
                  <a:lnTo>
                    <a:pt x="0" y="552134"/>
                  </a:lnTo>
                  <a:close/>
                </a:path>
              </a:pathLst>
            </a:custGeom>
            <a:blipFill>
              <a:blip r:embed="rId2"/>
              <a:stretch>
                <a:fillRect l="0" t="-124048" r="0" b="-124048"/>
              </a:stretch>
            </a:blipFill>
          </p:spPr>
        </p:sp>
      </p:grpSp>
      <p:sp>
        <p:nvSpPr>
          <p:cNvPr name="TextBox 5" id="5"/>
          <p:cNvSpPr txBox="true"/>
          <p:nvPr/>
        </p:nvSpPr>
        <p:spPr>
          <a:xfrm rot="0">
            <a:off x="2102730" y="2042417"/>
            <a:ext cx="4971795" cy="2066998"/>
          </a:xfrm>
          <a:prstGeom prst="rect">
            <a:avLst/>
          </a:prstGeom>
        </p:spPr>
        <p:txBody>
          <a:bodyPr anchor="t" rtlCol="false" tIns="0" lIns="0" bIns="0" rIns="0">
            <a:spAutoFit/>
          </a:bodyPr>
          <a:lstStyle/>
          <a:p>
            <a:pPr algn="l">
              <a:lnSpc>
                <a:spcPts val="8043"/>
              </a:lnSpc>
            </a:pPr>
            <a:r>
              <a:rPr lang="en-US" sz="7517">
                <a:solidFill>
                  <a:srgbClr val="000000"/>
                </a:solidFill>
                <a:latin typeface="DM Serif Display"/>
              </a:rPr>
              <a:t>Project </a:t>
            </a:r>
          </a:p>
          <a:p>
            <a:pPr algn="l">
              <a:lnSpc>
                <a:spcPts val="8043"/>
              </a:lnSpc>
            </a:pPr>
            <a:r>
              <a:rPr lang="en-US" sz="7517">
                <a:solidFill>
                  <a:srgbClr val="000000"/>
                </a:solidFill>
                <a:latin typeface="DM Serif Display"/>
              </a:rPr>
              <a:t>Overview</a:t>
            </a:r>
          </a:p>
        </p:txBody>
      </p:sp>
      <p:sp>
        <p:nvSpPr>
          <p:cNvPr name="TextBox 6" id="6"/>
          <p:cNvSpPr txBox="true"/>
          <p:nvPr/>
        </p:nvSpPr>
        <p:spPr>
          <a:xfrm rot="0">
            <a:off x="7074525" y="1378825"/>
            <a:ext cx="10496995" cy="4818255"/>
          </a:xfrm>
          <a:prstGeom prst="rect">
            <a:avLst/>
          </a:prstGeom>
        </p:spPr>
        <p:txBody>
          <a:bodyPr anchor="t" rtlCol="false" tIns="0" lIns="0" bIns="0" rIns="0">
            <a:spAutoFit/>
          </a:bodyPr>
          <a:lstStyle/>
          <a:p>
            <a:pPr algn="l">
              <a:lnSpc>
                <a:spcPts val="4250"/>
              </a:lnSpc>
            </a:pPr>
            <a:r>
              <a:rPr lang="en-US" sz="3035">
                <a:solidFill>
                  <a:srgbClr val="000000"/>
                </a:solidFill>
                <a:latin typeface="Poppins Light"/>
              </a:rPr>
              <a:t>Data is very much essential to the hotel sector in order to make well-informed decisions and improve the overall visitor experience. In this project, we have to examine a large dataset of hotel reservations in order to derive important insights. Our objectives is to determine visitor preferences, spot patterns in booking behavior, and identify critical elements that impacts the hotel's operations..</a:t>
            </a:r>
          </a:p>
          <a:p>
            <a:pPr algn="l">
              <a:lnSpc>
                <a:spcPts val="4250"/>
              </a:lnSpc>
            </a:pPr>
          </a:p>
        </p:txBody>
      </p:sp>
      <p:sp>
        <p:nvSpPr>
          <p:cNvPr name="TextBox 7" id="7"/>
          <p:cNvSpPr txBox="true"/>
          <p:nvPr/>
        </p:nvSpPr>
        <p:spPr>
          <a:xfrm rot="0">
            <a:off x="2151505" y="1407400"/>
            <a:ext cx="1386122" cy="368300"/>
          </a:xfrm>
          <a:prstGeom prst="rect">
            <a:avLst/>
          </a:prstGeom>
        </p:spPr>
        <p:txBody>
          <a:bodyPr anchor="t" rtlCol="false" tIns="0" lIns="0" bIns="0" rIns="0">
            <a:spAutoFit/>
          </a:bodyPr>
          <a:lstStyle/>
          <a:p>
            <a:pPr algn="l">
              <a:lnSpc>
                <a:spcPts val="2800"/>
              </a:lnSpc>
            </a:pPr>
            <a:r>
              <a:rPr lang="en-US" sz="2000" spc="150">
                <a:solidFill>
                  <a:srgbClr val="000000"/>
                </a:solidFill>
                <a:latin typeface="Poppins"/>
              </a:rPr>
              <a:t>INDEX</a:t>
            </a:r>
          </a:p>
        </p:txBody>
      </p:sp>
      <p:grpSp>
        <p:nvGrpSpPr>
          <p:cNvPr name="Group 8" id="8"/>
          <p:cNvGrpSpPr/>
          <p:nvPr/>
        </p:nvGrpSpPr>
        <p:grpSpPr>
          <a:xfrm rot="-5400000">
            <a:off x="242664" y="2067254"/>
            <a:ext cx="1572072" cy="263834"/>
            <a:chOff x="0" y="0"/>
            <a:chExt cx="414044" cy="69487"/>
          </a:xfrm>
        </p:grpSpPr>
        <p:sp>
          <p:nvSpPr>
            <p:cNvPr name="Freeform 9" id="9"/>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10" id="10"/>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3458799"/>
            <a:ext cx="15961781" cy="2422384"/>
          </a:xfrm>
          <a:custGeom>
            <a:avLst/>
            <a:gdLst/>
            <a:ahLst/>
            <a:cxnLst/>
            <a:rect r="r" b="b" t="t" l="l"/>
            <a:pathLst>
              <a:path h="2422384" w="15961781">
                <a:moveTo>
                  <a:pt x="0" y="0"/>
                </a:moveTo>
                <a:lnTo>
                  <a:pt x="15961782" y="0"/>
                </a:lnTo>
                <a:lnTo>
                  <a:pt x="15961782" y="2422384"/>
                </a:lnTo>
                <a:lnTo>
                  <a:pt x="0" y="2422384"/>
                </a:lnTo>
                <a:lnTo>
                  <a:pt x="0" y="0"/>
                </a:lnTo>
                <a:close/>
              </a:path>
            </a:pathLst>
          </a:custGeom>
          <a:blipFill>
            <a:blip r:embed="rId2"/>
            <a:stretch>
              <a:fillRect l="0" t="0" r="0" b="0"/>
            </a:stretch>
          </a:blipFill>
        </p:spPr>
      </p:sp>
      <p:sp>
        <p:nvSpPr>
          <p:cNvPr name="Freeform 10" id="10"/>
          <p:cNvSpPr/>
          <p:nvPr/>
        </p:nvSpPr>
        <p:spPr>
          <a:xfrm flipH="false" flipV="false" rot="0">
            <a:off x="1545745" y="6443158"/>
            <a:ext cx="13213006" cy="1499715"/>
          </a:xfrm>
          <a:custGeom>
            <a:avLst/>
            <a:gdLst/>
            <a:ahLst/>
            <a:cxnLst/>
            <a:rect r="r" b="b" t="t" l="l"/>
            <a:pathLst>
              <a:path h="1499715" w="13213006">
                <a:moveTo>
                  <a:pt x="0" y="0"/>
                </a:moveTo>
                <a:lnTo>
                  <a:pt x="13213006" y="0"/>
                </a:lnTo>
                <a:lnTo>
                  <a:pt x="13213006" y="1499715"/>
                </a:lnTo>
                <a:lnTo>
                  <a:pt x="0" y="1499715"/>
                </a:lnTo>
                <a:lnTo>
                  <a:pt x="0" y="0"/>
                </a:lnTo>
                <a:close/>
              </a:path>
            </a:pathLst>
          </a:custGeom>
          <a:blipFill>
            <a:blip r:embed="rId3"/>
            <a:stretch>
              <a:fillRect l="0" t="0" r="0" b="0"/>
            </a:stretch>
          </a:blipFill>
        </p:spPr>
      </p:sp>
      <p:sp>
        <p:nvSpPr>
          <p:cNvPr name="TextBox 11" id="11"/>
          <p:cNvSpPr txBox="true"/>
          <p:nvPr/>
        </p:nvSpPr>
        <p:spPr>
          <a:xfrm rot="0">
            <a:off x="1595140" y="2196034"/>
            <a:ext cx="15664160" cy="1055280"/>
          </a:xfrm>
          <a:prstGeom prst="rect">
            <a:avLst/>
          </a:prstGeom>
        </p:spPr>
        <p:txBody>
          <a:bodyPr anchor="t" rtlCol="false" tIns="0" lIns="0" bIns="0" rIns="0">
            <a:spAutoFit/>
          </a:bodyPr>
          <a:lstStyle/>
          <a:p>
            <a:pPr algn="l">
              <a:lnSpc>
                <a:spcPts val="4191"/>
              </a:lnSpc>
            </a:pPr>
            <a:r>
              <a:rPr lang="en-US" sz="3917">
                <a:solidFill>
                  <a:srgbClr val="000000"/>
                </a:solidFill>
                <a:latin typeface="DM Serif Display"/>
              </a:rPr>
              <a:t>14. For reservations involving children, what is the most common room type, and what is the average price for that room type?</a:t>
            </a:r>
          </a:p>
        </p:txBody>
      </p:sp>
      <p:sp>
        <p:nvSpPr>
          <p:cNvPr name="TextBox 12" id="12"/>
          <p:cNvSpPr txBox="true"/>
          <p:nvPr/>
        </p:nvSpPr>
        <p:spPr>
          <a:xfrm rot="0">
            <a:off x="1595140" y="1730249"/>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28115" y="3813290"/>
            <a:ext cx="15790946" cy="1587450"/>
          </a:xfrm>
          <a:custGeom>
            <a:avLst/>
            <a:gdLst/>
            <a:ahLst/>
            <a:cxnLst/>
            <a:rect r="r" b="b" t="t" l="l"/>
            <a:pathLst>
              <a:path h="1587450" w="15790946">
                <a:moveTo>
                  <a:pt x="0" y="0"/>
                </a:moveTo>
                <a:lnTo>
                  <a:pt x="15790945" y="0"/>
                </a:lnTo>
                <a:lnTo>
                  <a:pt x="15790945" y="1587449"/>
                </a:lnTo>
                <a:lnTo>
                  <a:pt x="0" y="1587449"/>
                </a:lnTo>
                <a:lnTo>
                  <a:pt x="0" y="0"/>
                </a:lnTo>
                <a:close/>
              </a:path>
            </a:pathLst>
          </a:custGeom>
          <a:blipFill>
            <a:blip r:embed="rId2"/>
            <a:stretch>
              <a:fillRect l="0" t="0" r="0" b="0"/>
            </a:stretch>
          </a:blipFill>
        </p:spPr>
      </p:sp>
      <p:sp>
        <p:nvSpPr>
          <p:cNvPr name="Freeform 10" id="10"/>
          <p:cNvSpPr/>
          <p:nvPr/>
        </p:nvSpPr>
        <p:spPr>
          <a:xfrm flipH="false" flipV="false" rot="0">
            <a:off x="1411615" y="5953555"/>
            <a:ext cx="10018418" cy="3065503"/>
          </a:xfrm>
          <a:custGeom>
            <a:avLst/>
            <a:gdLst/>
            <a:ahLst/>
            <a:cxnLst/>
            <a:rect r="r" b="b" t="t" l="l"/>
            <a:pathLst>
              <a:path h="3065503" w="10018418">
                <a:moveTo>
                  <a:pt x="0" y="0"/>
                </a:moveTo>
                <a:lnTo>
                  <a:pt x="10018419" y="0"/>
                </a:lnTo>
                <a:lnTo>
                  <a:pt x="10018419" y="3065503"/>
                </a:lnTo>
                <a:lnTo>
                  <a:pt x="0" y="3065503"/>
                </a:lnTo>
                <a:lnTo>
                  <a:pt x="0" y="0"/>
                </a:lnTo>
                <a:close/>
              </a:path>
            </a:pathLst>
          </a:custGeom>
          <a:blipFill>
            <a:blip r:embed="rId3"/>
            <a:stretch>
              <a:fillRect l="0" t="0" r="0" b="0"/>
            </a:stretch>
          </a:blipFill>
        </p:spPr>
      </p:sp>
      <p:sp>
        <p:nvSpPr>
          <p:cNvPr name="TextBox 11" id="11"/>
          <p:cNvSpPr txBox="true"/>
          <p:nvPr/>
        </p:nvSpPr>
        <p:spPr>
          <a:xfrm rot="0">
            <a:off x="1595140" y="2196034"/>
            <a:ext cx="15664160" cy="1055280"/>
          </a:xfrm>
          <a:prstGeom prst="rect">
            <a:avLst/>
          </a:prstGeom>
        </p:spPr>
        <p:txBody>
          <a:bodyPr anchor="t" rtlCol="false" tIns="0" lIns="0" bIns="0" rIns="0">
            <a:spAutoFit/>
          </a:bodyPr>
          <a:lstStyle/>
          <a:p>
            <a:pPr algn="l">
              <a:lnSpc>
                <a:spcPts val="4191"/>
              </a:lnSpc>
            </a:pPr>
            <a:r>
              <a:rPr lang="en-US" sz="3917">
                <a:solidFill>
                  <a:srgbClr val="000000"/>
                </a:solidFill>
                <a:latin typeface="DM Serif Display"/>
              </a:rPr>
              <a:t>15. Find the market segment type that generates the highest average price per room.</a:t>
            </a:r>
          </a:p>
        </p:txBody>
      </p:sp>
      <p:sp>
        <p:nvSpPr>
          <p:cNvPr name="TextBox 12" id="12"/>
          <p:cNvSpPr txBox="true"/>
          <p:nvPr/>
        </p:nvSpPr>
        <p:spPr>
          <a:xfrm rot="0">
            <a:off x="1595140" y="1730249"/>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6003113" y="101917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397467" y="0"/>
            <a:ext cx="7365384" cy="10287000"/>
            <a:chOff x="0" y="0"/>
            <a:chExt cx="1141091" cy="1593725"/>
          </a:xfrm>
        </p:grpSpPr>
        <p:sp>
          <p:nvSpPr>
            <p:cNvPr name="Freeform 4" id="4"/>
            <p:cNvSpPr/>
            <p:nvPr/>
          </p:nvSpPr>
          <p:spPr>
            <a:xfrm flipH="false" flipV="false" rot="0">
              <a:off x="0" y="0"/>
              <a:ext cx="1141091" cy="1593725"/>
            </a:xfrm>
            <a:custGeom>
              <a:avLst/>
              <a:gdLst/>
              <a:ahLst/>
              <a:cxnLst/>
              <a:rect r="r" b="b" t="t" l="l"/>
              <a:pathLst>
                <a:path h="1593725" w="1141091">
                  <a:moveTo>
                    <a:pt x="0" y="0"/>
                  </a:moveTo>
                  <a:lnTo>
                    <a:pt x="1141091" y="0"/>
                  </a:lnTo>
                  <a:lnTo>
                    <a:pt x="1141091" y="1593725"/>
                  </a:lnTo>
                  <a:lnTo>
                    <a:pt x="0" y="1593725"/>
                  </a:lnTo>
                  <a:close/>
                </a:path>
              </a:pathLst>
            </a:custGeom>
            <a:blipFill>
              <a:blip r:embed="rId2"/>
              <a:stretch>
                <a:fillRect l="0" t="-3699" r="0" b="-3699"/>
              </a:stretch>
            </a:blipFill>
          </p:spPr>
        </p:sp>
      </p:grpSp>
      <p:sp>
        <p:nvSpPr>
          <p:cNvPr name="TextBox 5" id="5"/>
          <p:cNvSpPr txBox="true"/>
          <p:nvPr/>
        </p:nvSpPr>
        <p:spPr>
          <a:xfrm rot="0">
            <a:off x="9155736" y="1997718"/>
            <a:ext cx="8351790" cy="1047931"/>
          </a:xfrm>
          <a:prstGeom prst="rect">
            <a:avLst/>
          </a:prstGeom>
        </p:spPr>
        <p:txBody>
          <a:bodyPr anchor="t" rtlCol="false" tIns="0" lIns="0" bIns="0" rIns="0">
            <a:spAutoFit/>
          </a:bodyPr>
          <a:lstStyle/>
          <a:p>
            <a:pPr algn="l">
              <a:lnSpc>
                <a:spcPts val="8043"/>
              </a:lnSpc>
            </a:pPr>
            <a:r>
              <a:rPr lang="en-US" sz="7517">
                <a:solidFill>
                  <a:srgbClr val="000000"/>
                </a:solidFill>
                <a:latin typeface="DM Serif Display"/>
              </a:rPr>
              <a:t>Overall Insight</a:t>
            </a:r>
          </a:p>
        </p:txBody>
      </p:sp>
      <p:sp>
        <p:nvSpPr>
          <p:cNvPr name="TextBox 6" id="6"/>
          <p:cNvSpPr txBox="true"/>
          <p:nvPr/>
        </p:nvSpPr>
        <p:spPr>
          <a:xfrm rot="0">
            <a:off x="10187651" y="1571117"/>
            <a:ext cx="3740976"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HOTEL DATA ANALYSIS</a:t>
            </a:r>
          </a:p>
        </p:txBody>
      </p:sp>
      <p:grpSp>
        <p:nvGrpSpPr>
          <p:cNvPr name="Group 7" id="7"/>
          <p:cNvGrpSpPr/>
          <p:nvPr/>
        </p:nvGrpSpPr>
        <p:grpSpPr>
          <a:xfrm rot="0">
            <a:off x="16479329" y="8504959"/>
            <a:ext cx="1028198" cy="102819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20</a:t>
            </a:r>
          </a:p>
        </p:txBody>
      </p:sp>
      <p:grpSp>
        <p:nvGrpSpPr>
          <p:cNvPr name="Group 11" id="11"/>
          <p:cNvGrpSpPr/>
          <p:nvPr/>
        </p:nvGrpSpPr>
        <p:grpSpPr>
          <a:xfrm rot="0">
            <a:off x="15510083" y="906308"/>
            <a:ext cx="1572072" cy="263834"/>
            <a:chOff x="0" y="0"/>
            <a:chExt cx="414044" cy="69487"/>
          </a:xfrm>
        </p:grpSpPr>
        <p:sp>
          <p:nvSpPr>
            <p:cNvPr name="Freeform 12" id="12"/>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13" id="13"/>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204003" y="-408558"/>
            <a:ext cx="1601470" cy="10758508"/>
            <a:chOff x="0" y="0"/>
            <a:chExt cx="421786" cy="2833517"/>
          </a:xfrm>
        </p:grpSpPr>
        <p:sp>
          <p:nvSpPr>
            <p:cNvPr name="Freeform 15" id="15"/>
            <p:cNvSpPr/>
            <p:nvPr/>
          </p:nvSpPr>
          <p:spPr>
            <a:xfrm flipH="false" flipV="false" rot="0">
              <a:off x="0" y="0"/>
              <a:ext cx="421786" cy="2833517"/>
            </a:xfrm>
            <a:custGeom>
              <a:avLst/>
              <a:gdLst/>
              <a:ahLst/>
              <a:cxnLst/>
              <a:rect r="r" b="b" t="t" l="l"/>
              <a:pathLst>
                <a:path h="2833517" w="421786">
                  <a:moveTo>
                    <a:pt x="0" y="0"/>
                  </a:moveTo>
                  <a:lnTo>
                    <a:pt x="421786" y="0"/>
                  </a:lnTo>
                  <a:lnTo>
                    <a:pt x="421786" y="2833517"/>
                  </a:lnTo>
                  <a:lnTo>
                    <a:pt x="0" y="2833517"/>
                  </a:lnTo>
                  <a:close/>
                </a:path>
              </a:pathLst>
            </a:custGeom>
            <a:solidFill>
              <a:srgbClr val="C7B49E"/>
            </a:solidFill>
          </p:spPr>
        </p:sp>
        <p:sp>
          <p:nvSpPr>
            <p:cNvPr name="TextBox 16" id="16"/>
            <p:cNvSpPr txBox="true"/>
            <p:nvPr/>
          </p:nvSpPr>
          <p:spPr>
            <a:xfrm>
              <a:off x="0" y="-57150"/>
              <a:ext cx="421786" cy="2890667"/>
            </a:xfrm>
            <a:prstGeom prst="rect">
              <a:avLst/>
            </a:prstGeom>
          </p:spPr>
          <p:txBody>
            <a:bodyPr anchor="ctr" rtlCol="false" tIns="50800" lIns="50800" bIns="50800" rIns="50800"/>
            <a:lstStyle/>
            <a:p>
              <a:pPr algn="ctr">
                <a:lnSpc>
                  <a:spcPts val="3079"/>
                </a:lnSpc>
              </a:pPr>
            </a:p>
          </p:txBody>
        </p:sp>
      </p:grpSp>
      <p:sp>
        <p:nvSpPr>
          <p:cNvPr name="TextBox 17" id="17"/>
          <p:cNvSpPr txBox="true"/>
          <p:nvPr/>
        </p:nvSpPr>
        <p:spPr>
          <a:xfrm rot="0">
            <a:off x="9155736" y="3379024"/>
            <a:ext cx="8351790" cy="5980794"/>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The dataset comprises 700 bookings.</a:t>
            </a:r>
          </a:p>
          <a:p>
            <a:pPr algn="l" marL="734059" indent="-367030" lvl="1">
              <a:lnSpc>
                <a:spcPts val="4759"/>
              </a:lnSpc>
              <a:buFont typeface="Arial"/>
              <a:buChar char="•"/>
            </a:pPr>
            <a:r>
              <a:rPr lang="en-US" sz="3399">
                <a:solidFill>
                  <a:srgbClr val="000000"/>
                </a:solidFill>
                <a:latin typeface="Canva Sans"/>
              </a:rPr>
              <a:t>Meal Plan 1 is the most popular among guests.</a:t>
            </a:r>
          </a:p>
          <a:p>
            <a:pPr algn="l" marL="734059" indent="-367030" lvl="1">
              <a:lnSpc>
                <a:spcPts val="4759"/>
              </a:lnSpc>
              <a:buFont typeface="Arial"/>
              <a:buChar char="•"/>
            </a:pPr>
            <a:r>
              <a:rPr lang="en-US" sz="3399">
                <a:solidFill>
                  <a:srgbClr val="000000"/>
                </a:solidFill>
                <a:latin typeface="Canva Sans"/>
              </a:rPr>
              <a:t>Bookings that include children have a mean room cost of 144.6.</a:t>
            </a:r>
          </a:p>
          <a:p>
            <a:pPr algn="l" marL="734059" indent="-367030" lvl="1">
              <a:lnSpc>
                <a:spcPts val="4759"/>
              </a:lnSpc>
              <a:buFont typeface="Arial"/>
              <a:buChar char="•"/>
            </a:pPr>
            <a:r>
              <a:rPr lang="en-US" sz="3399">
                <a:solidFill>
                  <a:srgbClr val="000000"/>
                </a:solidFill>
                <a:latin typeface="Canva Sans"/>
              </a:rPr>
              <a:t>The number of reservations rose significantly from 123 in 2017 to a higher figure in 2018.</a:t>
            </a:r>
          </a:p>
          <a:p>
            <a:pPr algn="l">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grpSp>
        <p:nvGrpSpPr>
          <p:cNvPr name="Group 2" id="2"/>
          <p:cNvGrpSpPr/>
          <p:nvPr/>
        </p:nvGrpSpPr>
        <p:grpSpPr>
          <a:xfrm rot="0">
            <a:off x="13599927" y="-117341"/>
            <a:ext cx="4835317" cy="11170089"/>
            <a:chOff x="0" y="0"/>
            <a:chExt cx="1273499" cy="2941916"/>
          </a:xfrm>
        </p:grpSpPr>
        <p:sp>
          <p:nvSpPr>
            <p:cNvPr name="Freeform 3" id="3"/>
            <p:cNvSpPr/>
            <p:nvPr/>
          </p:nvSpPr>
          <p:spPr>
            <a:xfrm flipH="false" flipV="false" rot="0">
              <a:off x="0" y="0"/>
              <a:ext cx="1273499" cy="2941916"/>
            </a:xfrm>
            <a:custGeom>
              <a:avLst/>
              <a:gdLst/>
              <a:ahLst/>
              <a:cxnLst/>
              <a:rect r="r" b="b" t="t" l="l"/>
              <a:pathLst>
                <a:path h="2941916" w="1273499">
                  <a:moveTo>
                    <a:pt x="0" y="0"/>
                  </a:moveTo>
                  <a:lnTo>
                    <a:pt x="1273499" y="0"/>
                  </a:lnTo>
                  <a:lnTo>
                    <a:pt x="1273499" y="2941916"/>
                  </a:lnTo>
                  <a:lnTo>
                    <a:pt x="0" y="2941916"/>
                  </a:lnTo>
                  <a:close/>
                </a:path>
              </a:pathLst>
            </a:custGeom>
            <a:solidFill>
              <a:srgbClr val="C7B49E"/>
            </a:solidFill>
          </p:spPr>
        </p:sp>
        <p:sp>
          <p:nvSpPr>
            <p:cNvPr name="TextBox 4" id="4"/>
            <p:cNvSpPr txBox="true"/>
            <p:nvPr/>
          </p:nvSpPr>
          <p:spPr>
            <a:xfrm>
              <a:off x="0" y="-57150"/>
              <a:ext cx="1273499" cy="2999066"/>
            </a:xfrm>
            <a:prstGeom prst="rect">
              <a:avLst/>
            </a:prstGeom>
          </p:spPr>
          <p:txBody>
            <a:bodyPr anchor="ctr" rtlCol="false" tIns="50800" lIns="50800" bIns="50800" rIns="50800"/>
            <a:lstStyle/>
            <a:p>
              <a:pPr algn="ctr">
                <a:lnSpc>
                  <a:spcPts val="3079"/>
                </a:lnSpc>
              </a:pPr>
            </a:p>
          </p:txBody>
        </p:sp>
      </p:grpSp>
      <p:sp>
        <p:nvSpPr>
          <p:cNvPr name="AutoShape 5" id="5"/>
          <p:cNvSpPr/>
          <p:nvPr/>
        </p:nvSpPr>
        <p:spPr>
          <a:xfrm>
            <a:off x="1633047" y="1019175"/>
            <a:ext cx="15360381"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0">
            <a:off x="12629939" y="1344027"/>
            <a:ext cx="4877588" cy="3579359"/>
            <a:chOff x="0" y="0"/>
            <a:chExt cx="2171767" cy="1593725"/>
          </a:xfrm>
        </p:grpSpPr>
        <p:sp>
          <p:nvSpPr>
            <p:cNvPr name="Freeform 7" id="7"/>
            <p:cNvSpPr/>
            <p:nvPr/>
          </p:nvSpPr>
          <p:spPr>
            <a:xfrm flipH="false" flipV="false" rot="0">
              <a:off x="0" y="0"/>
              <a:ext cx="2171767" cy="1593725"/>
            </a:xfrm>
            <a:custGeom>
              <a:avLst/>
              <a:gdLst/>
              <a:ahLst/>
              <a:cxnLst/>
              <a:rect r="r" b="b" t="t" l="l"/>
              <a:pathLst>
                <a:path h="1593725" w="2171767">
                  <a:moveTo>
                    <a:pt x="0" y="0"/>
                  </a:moveTo>
                  <a:lnTo>
                    <a:pt x="2171767" y="0"/>
                  </a:lnTo>
                  <a:lnTo>
                    <a:pt x="2171767" y="1593725"/>
                  </a:lnTo>
                  <a:lnTo>
                    <a:pt x="0" y="1593725"/>
                  </a:lnTo>
                  <a:close/>
                </a:path>
              </a:pathLst>
            </a:custGeom>
            <a:blipFill>
              <a:blip r:embed="rId2"/>
              <a:stretch>
                <a:fillRect l="-5037" t="0" r="-5037" b="0"/>
              </a:stretch>
            </a:blipFill>
          </p:spPr>
        </p:sp>
      </p:grpSp>
      <p:grpSp>
        <p:nvGrpSpPr>
          <p:cNvPr name="Group 8" id="8"/>
          <p:cNvGrpSpPr/>
          <p:nvPr/>
        </p:nvGrpSpPr>
        <p:grpSpPr>
          <a:xfrm rot="0">
            <a:off x="16479329" y="8504959"/>
            <a:ext cx="1028198" cy="102819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633047" y="1776907"/>
            <a:ext cx="5391363"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HOTEL DATA ANALYSIS</a:t>
            </a:r>
          </a:p>
        </p:txBody>
      </p:sp>
      <p:sp>
        <p:nvSpPr>
          <p:cNvPr name="TextBox 12" id="12"/>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21</a:t>
            </a:r>
          </a:p>
        </p:txBody>
      </p:sp>
      <p:grpSp>
        <p:nvGrpSpPr>
          <p:cNvPr name="Group 13" id="13"/>
          <p:cNvGrpSpPr/>
          <p:nvPr/>
        </p:nvGrpSpPr>
        <p:grpSpPr>
          <a:xfrm rot="0">
            <a:off x="1633047" y="896783"/>
            <a:ext cx="1572072" cy="263834"/>
            <a:chOff x="0" y="0"/>
            <a:chExt cx="414044" cy="69487"/>
          </a:xfrm>
        </p:grpSpPr>
        <p:sp>
          <p:nvSpPr>
            <p:cNvPr name="Freeform 14" id="14"/>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15" id="15"/>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028700" y="3760322"/>
            <a:ext cx="13408196" cy="5380746"/>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rPr>
              <a:t>Room Type 1 is the most frequently booked.</a:t>
            </a:r>
          </a:p>
          <a:p>
            <a:pPr algn="l" marL="734059" indent="-367030" lvl="1">
              <a:lnSpc>
                <a:spcPts val="4759"/>
              </a:lnSpc>
              <a:buFont typeface="Arial"/>
              <a:buChar char="•"/>
            </a:pPr>
            <a:r>
              <a:rPr lang="en-US" sz="3399">
                <a:solidFill>
                  <a:srgbClr val="000000"/>
                </a:solidFill>
                <a:latin typeface="Canva Sans"/>
              </a:rPr>
              <a:t>Mostly guests (656) opt for weekday stays </a:t>
            </a:r>
          </a:p>
          <a:p>
            <a:pPr algn="l">
              <a:lnSpc>
                <a:spcPts val="4759"/>
              </a:lnSpc>
            </a:pPr>
            <a:r>
              <a:rPr lang="en-US" sz="3399">
                <a:solidFill>
                  <a:srgbClr val="000000"/>
                </a:solidFill>
                <a:latin typeface="Canva Sans"/>
              </a:rPr>
              <a:t>than weekend stays (383).</a:t>
            </a:r>
          </a:p>
          <a:p>
            <a:pPr algn="l" marL="734059" indent="-367030" lvl="1">
              <a:lnSpc>
                <a:spcPts val="4759"/>
              </a:lnSpc>
              <a:buFont typeface="Arial"/>
              <a:buChar char="•"/>
            </a:pPr>
            <a:r>
              <a:rPr lang="en-US" sz="3399">
                <a:solidFill>
                  <a:srgbClr val="000000"/>
                </a:solidFill>
                <a:latin typeface="Canva Sans"/>
              </a:rPr>
              <a:t>Booking behaviors vary, with lead times from 0 to 443 days. </a:t>
            </a:r>
          </a:p>
          <a:p>
            <a:pPr algn="l" marL="734059" indent="-367030" lvl="1">
              <a:lnSpc>
                <a:spcPts val="4759"/>
              </a:lnSpc>
              <a:buFont typeface="Arial"/>
              <a:buChar char="•"/>
            </a:pPr>
            <a:r>
              <a:rPr lang="en-US" sz="3399">
                <a:solidFill>
                  <a:srgbClr val="000000"/>
                </a:solidFill>
                <a:latin typeface="Canva Sans"/>
              </a:rPr>
              <a:t>The online segment is the most frequently used for bookings.</a:t>
            </a:r>
          </a:p>
          <a:p>
            <a:pPr algn="l" marL="734059" indent="-367030" lvl="1">
              <a:lnSpc>
                <a:spcPts val="4759"/>
              </a:lnSpc>
              <a:buFont typeface="Arial"/>
              <a:buChar char="•"/>
            </a:pPr>
            <a:r>
              <a:rPr lang="en-US" sz="3399">
                <a:solidFill>
                  <a:srgbClr val="000000"/>
                </a:solidFill>
                <a:latin typeface="Canva Sans"/>
              </a:rPr>
              <a:t>Out of 700 bookings, 493 are confirmed.</a:t>
            </a:r>
          </a:p>
          <a:p>
            <a:pPr algn="l" marL="734059" indent="-367030" lvl="1">
              <a:lnSpc>
                <a:spcPts val="4759"/>
              </a:lnSpc>
              <a:buFont typeface="Arial"/>
              <a:buChar char="•"/>
            </a:pPr>
            <a:r>
              <a:rPr lang="en-US" sz="3399">
                <a:solidFill>
                  <a:srgbClr val="000000"/>
                </a:solidFill>
                <a:latin typeface="Canva Sans"/>
              </a:rPr>
              <a:t>The majority of bookings (1,316) which are made by adults.</a:t>
            </a:r>
          </a:p>
          <a:p>
            <a:pPr algn="l" marL="734059" indent="-367030" lvl="1">
              <a:lnSpc>
                <a:spcPts val="4759"/>
              </a:lnSpc>
              <a:buFont typeface="Arial"/>
              <a:buChar char="•"/>
            </a:pPr>
            <a:r>
              <a:rPr lang="en-US" sz="3399">
                <a:solidFill>
                  <a:srgbClr val="000000"/>
                </a:solidFill>
                <a:latin typeface="Canva Sans"/>
              </a:rPr>
              <a:t>(1) is an average number of weekend nights for</a:t>
            </a:r>
          </a:p>
          <a:p>
            <a:pPr algn="l" marL="734059" indent="-367030" lvl="1">
              <a:lnSpc>
                <a:spcPts val="4759"/>
              </a:lnSpc>
              <a:buFont typeface="Arial"/>
              <a:buChar char="•"/>
            </a:pPr>
            <a:r>
              <a:rPr lang="en-US" sz="3399">
                <a:solidFill>
                  <a:srgbClr val="000000"/>
                </a:solidFill>
                <a:latin typeface="Canva Sans"/>
              </a:rPr>
              <a:t> reservations involving children</a:t>
            </a:r>
          </a:p>
        </p:txBody>
      </p:sp>
      <p:sp>
        <p:nvSpPr>
          <p:cNvPr name="TextBox 17" id="17"/>
          <p:cNvSpPr txBox="true"/>
          <p:nvPr/>
        </p:nvSpPr>
        <p:spPr>
          <a:xfrm rot="0">
            <a:off x="1369338" y="2475416"/>
            <a:ext cx="8351790" cy="1047931"/>
          </a:xfrm>
          <a:prstGeom prst="rect">
            <a:avLst/>
          </a:prstGeom>
        </p:spPr>
        <p:txBody>
          <a:bodyPr anchor="t" rtlCol="false" tIns="0" lIns="0" bIns="0" rIns="0">
            <a:spAutoFit/>
          </a:bodyPr>
          <a:lstStyle/>
          <a:p>
            <a:pPr algn="l">
              <a:lnSpc>
                <a:spcPts val="8043"/>
              </a:lnSpc>
            </a:pPr>
            <a:r>
              <a:rPr lang="en-US" sz="7517">
                <a:solidFill>
                  <a:srgbClr val="000000"/>
                </a:solidFill>
                <a:latin typeface="DM Serif Display"/>
              </a:rPr>
              <a:t>Overall Insight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grpSp>
        <p:nvGrpSpPr>
          <p:cNvPr name="Group 2" id="2"/>
          <p:cNvGrpSpPr/>
          <p:nvPr/>
        </p:nvGrpSpPr>
        <p:grpSpPr>
          <a:xfrm rot="0">
            <a:off x="13599927" y="-117341"/>
            <a:ext cx="4835317" cy="11170089"/>
            <a:chOff x="0" y="0"/>
            <a:chExt cx="1273499" cy="2941916"/>
          </a:xfrm>
        </p:grpSpPr>
        <p:sp>
          <p:nvSpPr>
            <p:cNvPr name="Freeform 3" id="3"/>
            <p:cNvSpPr/>
            <p:nvPr/>
          </p:nvSpPr>
          <p:spPr>
            <a:xfrm flipH="false" flipV="false" rot="0">
              <a:off x="0" y="0"/>
              <a:ext cx="1273499" cy="2941916"/>
            </a:xfrm>
            <a:custGeom>
              <a:avLst/>
              <a:gdLst/>
              <a:ahLst/>
              <a:cxnLst/>
              <a:rect r="r" b="b" t="t" l="l"/>
              <a:pathLst>
                <a:path h="2941916" w="1273499">
                  <a:moveTo>
                    <a:pt x="0" y="0"/>
                  </a:moveTo>
                  <a:lnTo>
                    <a:pt x="1273499" y="0"/>
                  </a:lnTo>
                  <a:lnTo>
                    <a:pt x="1273499" y="2941916"/>
                  </a:lnTo>
                  <a:lnTo>
                    <a:pt x="0" y="2941916"/>
                  </a:lnTo>
                  <a:close/>
                </a:path>
              </a:pathLst>
            </a:custGeom>
            <a:solidFill>
              <a:srgbClr val="C7B49E"/>
            </a:solidFill>
          </p:spPr>
        </p:sp>
        <p:sp>
          <p:nvSpPr>
            <p:cNvPr name="TextBox 4" id="4"/>
            <p:cNvSpPr txBox="true"/>
            <p:nvPr/>
          </p:nvSpPr>
          <p:spPr>
            <a:xfrm>
              <a:off x="0" y="-57150"/>
              <a:ext cx="1273499" cy="2999066"/>
            </a:xfrm>
            <a:prstGeom prst="rect">
              <a:avLst/>
            </a:prstGeom>
          </p:spPr>
          <p:txBody>
            <a:bodyPr anchor="ctr" rtlCol="false" tIns="50800" lIns="50800" bIns="50800" rIns="50800"/>
            <a:lstStyle/>
            <a:p>
              <a:pPr algn="ctr">
                <a:lnSpc>
                  <a:spcPts val="3079"/>
                </a:lnSpc>
              </a:pPr>
            </a:p>
          </p:txBody>
        </p:sp>
      </p:grpSp>
      <p:sp>
        <p:nvSpPr>
          <p:cNvPr name="AutoShape 5" id="5"/>
          <p:cNvSpPr/>
          <p:nvPr/>
        </p:nvSpPr>
        <p:spPr>
          <a:xfrm>
            <a:off x="1633047" y="1019175"/>
            <a:ext cx="15360381"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0">
            <a:off x="16479329" y="8504959"/>
            <a:ext cx="1028198" cy="10281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9" id="9"/>
          <p:cNvSpPr txBox="true"/>
          <p:nvPr/>
        </p:nvSpPr>
        <p:spPr>
          <a:xfrm rot="0">
            <a:off x="1633047" y="1776907"/>
            <a:ext cx="5391363"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HOTEL DATA ANALYSIS</a:t>
            </a:r>
          </a:p>
        </p:txBody>
      </p:sp>
      <p:sp>
        <p:nvSpPr>
          <p:cNvPr name="TextBox 10" id="10"/>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22</a:t>
            </a:r>
          </a:p>
        </p:txBody>
      </p:sp>
      <p:grpSp>
        <p:nvGrpSpPr>
          <p:cNvPr name="Group 11" id="11"/>
          <p:cNvGrpSpPr/>
          <p:nvPr/>
        </p:nvGrpSpPr>
        <p:grpSpPr>
          <a:xfrm rot="0">
            <a:off x="1633047" y="896783"/>
            <a:ext cx="1572072" cy="263834"/>
            <a:chOff x="0" y="0"/>
            <a:chExt cx="414044" cy="69487"/>
          </a:xfrm>
        </p:grpSpPr>
        <p:sp>
          <p:nvSpPr>
            <p:cNvPr name="Freeform 12" id="12"/>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13" id="13"/>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TextBox 14" id="14"/>
          <p:cNvSpPr txBox="true"/>
          <p:nvPr/>
        </p:nvSpPr>
        <p:spPr>
          <a:xfrm rot="0">
            <a:off x="824317" y="3019837"/>
            <a:ext cx="9901520" cy="5980794"/>
          </a:xfrm>
          <a:prstGeom prst="rect">
            <a:avLst/>
          </a:prstGeom>
        </p:spPr>
        <p:txBody>
          <a:bodyPr anchor="t" rtlCol="false" tIns="0" lIns="0" bIns="0" rIns="0">
            <a:spAutoFit/>
          </a:bodyPr>
          <a:lstStyle/>
          <a:p>
            <a:pPr algn="l">
              <a:lnSpc>
                <a:spcPts val="4759"/>
              </a:lnSpc>
            </a:pPr>
          </a:p>
          <a:p>
            <a:pPr algn="l" marL="734059" indent="-367030" lvl="1">
              <a:lnSpc>
                <a:spcPts val="4759"/>
              </a:lnSpc>
              <a:buFont typeface="Arial"/>
              <a:buChar char="•"/>
            </a:pPr>
            <a:r>
              <a:rPr lang="en-US" sz="3399">
                <a:solidFill>
                  <a:srgbClr val="000000"/>
                </a:solidFill>
                <a:latin typeface="Canva Sans"/>
              </a:rPr>
              <a:t>October is the busiest month for bookings, </a:t>
            </a:r>
          </a:p>
          <a:p>
            <a:pPr algn="l">
              <a:lnSpc>
                <a:spcPts val="4759"/>
              </a:lnSpc>
            </a:pPr>
            <a:r>
              <a:rPr lang="en-US" sz="3399">
                <a:solidFill>
                  <a:srgbClr val="000000"/>
                </a:solidFill>
                <a:latin typeface="Canva Sans"/>
              </a:rPr>
              <a:t>while January has the fewest.</a:t>
            </a:r>
          </a:p>
          <a:p>
            <a:pPr algn="l" marL="734059" indent="-367030" lvl="1">
              <a:lnSpc>
                <a:spcPts val="4759"/>
              </a:lnSpc>
              <a:buFont typeface="Arial"/>
              <a:buChar char="•"/>
            </a:pPr>
            <a:r>
              <a:rPr lang="en-US" sz="3399">
                <a:solidFill>
                  <a:srgbClr val="000000"/>
                </a:solidFill>
                <a:latin typeface="Canva Sans"/>
              </a:rPr>
              <a:t>For bookings that include children, Room Type 1 is the top choice, with an average room cost of 123.12.</a:t>
            </a:r>
          </a:p>
          <a:p>
            <a:pPr algn="l" marL="734059" indent="-367030" lvl="1">
              <a:lnSpc>
                <a:spcPts val="4759"/>
              </a:lnSpc>
              <a:buFont typeface="Arial"/>
              <a:buChar char="•"/>
            </a:pPr>
            <a:r>
              <a:rPr lang="en-US" sz="3399">
                <a:solidFill>
                  <a:srgbClr val="000000"/>
                </a:solidFill>
                <a:latin typeface="Canva Sans"/>
              </a:rPr>
              <a:t>Online bookings yield the highest average room cost, at 112.46.</a:t>
            </a:r>
          </a:p>
          <a:p>
            <a:pPr algn="l" marL="734059" indent="-367030" lvl="1">
              <a:lnSpc>
                <a:spcPts val="4759"/>
              </a:lnSpc>
              <a:buFont typeface="Arial"/>
              <a:buChar char="•"/>
            </a:pPr>
            <a:r>
              <a:rPr lang="en-US" sz="3399">
                <a:solidFill>
                  <a:srgbClr val="000000"/>
                </a:solidFill>
                <a:latin typeface="Canva Sans"/>
              </a:rPr>
              <a:t>Average number of nights (both weekend and weekday)</a:t>
            </a:r>
          </a:p>
        </p:txBody>
      </p:sp>
      <p:sp>
        <p:nvSpPr>
          <p:cNvPr name="TextBox 15" id="15"/>
          <p:cNvSpPr txBox="true"/>
          <p:nvPr/>
        </p:nvSpPr>
        <p:spPr>
          <a:xfrm rot="0">
            <a:off x="1369338" y="2475416"/>
            <a:ext cx="8351790" cy="1047931"/>
          </a:xfrm>
          <a:prstGeom prst="rect">
            <a:avLst/>
          </a:prstGeom>
        </p:spPr>
        <p:txBody>
          <a:bodyPr anchor="t" rtlCol="false" tIns="0" lIns="0" bIns="0" rIns="0">
            <a:spAutoFit/>
          </a:bodyPr>
          <a:lstStyle/>
          <a:p>
            <a:pPr algn="l">
              <a:lnSpc>
                <a:spcPts val="8043"/>
              </a:lnSpc>
            </a:pPr>
            <a:r>
              <a:rPr lang="en-US" sz="7517">
                <a:solidFill>
                  <a:srgbClr val="000000"/>
                </a:solidFill>
                <a:latin typeface="DM Serif Display"/>
              </a:rPr>
              <a:t>Overall Insight</a:t>
            </a:r>
          </a:p>
        </p:txBody>
      </p:sp>
      <p:sp>
        <p:nvSpPr>
          <p:cNvPr name="Freeform 16" id="16"/>
          <p:cNvSpPr/>
          <p:nvPr/>
        </p:nvSpPr>
        <p:spPr>
          <a:xfrm flipH="false" flipV="false" rot="0">
            <a:off x="11247357" y="2951756"/>
            <a:ext cx="6623521" cy="3855814"/>
          </a:xfrm>
          <a:custGeom>
            <a:avLst/>
            <a:gdLst/>
            <a:ahLst/>
            <a:cxnLst/>
            <a:rect r="r" b="b" t="t" l="l"/>
            <a:pathLst>
              <a:path h="3855814" w="6623521">
                <a:moveTo>
                  <a:pt x="0" y="0"/>
                </a:moveTo>
                <a:lnTo>
                  <a:pt x="6623520" y="0"/>
                </a:lnTo>
                <a:lnTo>
                  <a:pt x="6623520" y="3855814"/>
                </a:lnTo>
                <a:lnTo>
                  <a:pt x="0" y="3855814"/>
                </a:lnTo>
                <a:lnTo>
                  <a:pt x="0" y="0"/>
                </a:lnTo>
                <a:close/>
              </a:path>
            </a:pathLst>
          </a:custGeom>
          <a:blipFill>
            <a:blip r:embed="rId2"/>
            <a:stretch>
              <a:fillRect l="-9200" t="0" r="-14739"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579803" y="1038225"/>
            <a:ext cx="19399263"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8357964" y="896783"/>
            <a:ext cx="1572072" cy="263834"/>
            <a:chOff x="0" y="0"/>
            <a:chExt cx="414044" cy="69487"/>
          </a:xfrm>
        </p:grpSpPr>
        <p:sp>
          <p:nvSpPr>
            <p:cNvPr name="Freeform 4" id="4"/>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5" id="5"/>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6" id="6"/>
          <p:cNvSpPr/>
          <p:nvPr/>
        </p:nvSpPr>
        <p:spPr>
          <a:xfrm flipH="false" flipV="false" rot="0">
            <a:off x="6539282" y="1771123"/>
            <a:ext cx="5140341" cy="1668942"/>
          </a:xfrm>
          <a:custGeom>
            <a:avLst/>
            <a:gdLst/>
            <a:ahLst/>
            <a:cxnLst/>
            <a:rect r="r" b="b" t="t" l="l"/>
            <a:pathLst>
              <a:path h="1668942" w="5140341">
                <a:moveTo>
                  <a:pt x="0" y="0"/>
                </a:moveTo>
                <a:lnTo>
                  <a:pt x="5140341" y="0"/>
                </a:lnTo>
                <a:lnTo>
                  <a:pt x="5140341" y="1668942"/>
                </a:lnTo>
                <a:lnTo>
                  <a:pt x="0" y="1668942"/>
                </a:lnTo>
                <a:lnTo>
                  <a:pt x="0" y="0"/>
                </a:lnTo>
                <a:close/>
              </a:path>
            </a:pathLst>
          </a:custGeom>
          <a:blipFill>
            <a:blip r:embed="rId2"/>
            <a:stretch>
              <a:fillRect l="0" t="0" r="0" b="0"/>
            </a:stretch>
          </a:blipFill>
        </p:spPr>
      </p:sp>
      <p:sp>
        <p:nvSpPr>
          <p:cNvPr name="TextBox 7" id="7"/>
          <p:cNvSpPr txBox="true"/>
          <p:nvPr/>
        </p:nvSpPr>
        <p:spPr>
          <a:xfrm rot="0">
            <a:off x="5330863" y="4877355"/>
            <a:ext cx="7626275" cy="2066998"/>
          </a:xfrm>
          <a:prstGeom prst="rect">
            <a:avLst/>
          </a:prstGeom>
        </p:spPr>
        <p:txBody>
          <a:bodyPr anchor="t" rtlCol="false" tIns="0" lIns="0" bIns="0" rIns="0">
            <a:spAutoFit/>
          </a:bodyPr>
          <a:lstStyle/>
          <a:p>
            <a:pPr algn="ctr">
              <a:lnSpc>
                <a:spcPts val="8043"/>
              </a:lnSpc>
            </a:pPr>
            <a:r>
              <a:rPr lang="en-US" sz="7517">
                <a:solidFill>
                  <a:srgbClr val="000000"/>
                </a:solidFill>
                <a:latin typeface="DM Serif Display"/>
              </a:rPr>
              <a:t>Thank You 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grpSp>
        <p:nvGrpSpPr>
          <p:cNvPr name="Group 2" id="2"/>
          <p:cNvGrpSpPr/>
          <p:nvPr/>
        </p:nvGrpSpPr>
        <p:grpSpPr>
          <a:xfrm rot="0">
            <a:off x="-117594" y="-102895"/>
            <a:ext cx="5600945" cy="10533086"/>
            <a:chOff x="0" y="0"/>
            <a:chExt cx="867733" cy="1631851"/>
          </a:xfrm>
        </p:grpSpPr>
        <p:sp>
          <p:nvSpPr>
            <p:cNvPr name="Freeform 3" id="3"/>
            <p:cNvSpPr/>
            <p:nvPr/>
          </p:nvSpPr>
          <p:spPr>
            <a:xfrm flipH="false" flipV="false" rot="0">
              <a:off x="0" y="0"/>
              <a:ext cx="867733" cy="1631851"/>
            </a:xfrm>
            <a:custGeom>
              <a:avLst/>
              <a:gdLst/>
              <a:ahLst/>
              <a:cxnLst/>
              <a:rect r="r" b="b" t="t" l="l"/>
              <a:pathLst>
                <a:path h="1631851" w="867733">
                  <a:moveTo>
                    <a:pt x="0" y="0"/>
                  </a:moveTo>
                  <a:lnTo>
                    <a:pt x="867733" y="0"/>
                  </a:lnTo>
                  <a:lnTo>
                    <a:pt x="867733" y="1631851"/>
                  </a:lnTo>
                  <a:lnTo>
                    <a:pt x="0" y="1631851"/>
                  </a:lnTo>
                  <a:close/>
                </a:path>
              </a:pathLst>
            </a:custGeom>
            <a:blipFill>
              <a:blip r:embed="rId2"/>
              <a:stretch>
                <a:fillRect l="-19268" t="0" r="-19268" b="0"/>
              </a:stretch>
            </a:blipFill>
          </p:spPr>
        </p:sp>
      </p:grpSp>
      <p:grpSp>
        <p:nvGrpSpPr>
          <p:cNvPr name="Group 4" id="4"/>
          <p:cNvGrpSpPr/>
          <p:nvPr/>
        </p:nvGrpSpPr>
        <p:grpSpPr>
          <a:xfrm rot="0">
            <a:off x="16479329" y="8504959"/>
            <a:ext cx="1028198" cy="102819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6824263" y="849672"/>
            <a:ext cx="2694360" cy="368300"/>
          </a:xfrm>
          <a:prstGeom prst="rect">
            <a:avLst/>
          </a:prstGeom>
        </p:spPr>
        <p:txBody>
          <a:bodyPr anchor="t" rtlCol="false" tIns="0" lIns="0" bIns="0" rIns="0">
            <a:spAutoFit/>
          </a:bodyPr>
          <a:lstStyle/>
          <a:p>
            <a:pPr algn="l">
              <a:lnSpc>
                <a:spcPts val="2800"/>
              </a:lnSpc>
            </a:pPr>
            <a:r>
              <a:rPr lang="en-US" sz="2000" spc="150">
                <a:solidFill>
                  <a:srgbClr val="000000"/>
                </a:solidFill>
                <a:latin typeface="Poppins"/>
              </a:rPr>
              <a:t>INTRODUCTION</a:t>
            </a:r>
          </a:p>
        </p:txBody>
      </p:sp>
      <p:sp>
        <p:nvSpPr>
          <p:cNvPr name="AutoShape 8" id="8"/>
          <p:cNvSpPr/>
          <p:nvPr/>
        </p:nvSpPr>
        <p:spPr>
          <a:xfrm>
            <a:off x="9518623" y="1038225"/>
            <a:ext cx="9300836"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0">
            <a:off x="17141706" y="896783"/>
            <a:ext cx="1572072" cy="263834"/>
            <a:chOff x="0" y="0"/>
            <a:chExt cx="414044" cy="69487"/>
          </a:xfrm>
        </p:grpSpPr>
        <p:sp>
          <p:nvSpPr>
            <p:cNvPr name="Freeform 10" id="10"/>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11" id="11"/>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12" id="12"/>
          <p:cNvSpPr/>
          <p:nvPr/>
        </p:nvSpPr>
        <p:spPr>
          <a:xfrm flipH="false" flipV="false" rot="0">
            <a:off x="11645748" y="1788824"/>
            <a:ext cx="5347679" cy="5975061"/>
          </a:xfrm>
          <a:custGeom>
            <a:avLst/>
            <a:gdLst/>
            <a:ahLst/>
            <a:cxnLst/>
            <a:rect r="r" b="b" t="t" l="l"/>
            <a:pathLst>
              <a:path h="5975061" w="5347679">
                <a:moveTo>
                  <a:pt x="0" y="0"/>
                </a:moveTo>
                <a:lnTo>
                  <a:pt x="5347680" y="0"/>
                </a:lnTo>
                <a:lnTo>
                  <a:pt x="5347680" y="5975061"/>
                </a:lnTo>
                <a:lnTo>
                  <a:pt x="0" y="5975061"/>
                </a:lnTo>
                <a:lnTo>
                  <a:pt x="0" y="0"/>
                </a:lnTo>
                <a:close/>
              </a:path>
            </a:pathLst>
          </a:custGeom>
          <a:blipFill>
            <a:blip r:embed="rId3"/>
            <a:stretch>
              <a:fillRect l="0" t="0" r="0" b="0"/>
            </a:stretch>
          </a:blipFill>
        </p:spPr>
      </p:sp>
      <p:sp>
        <p:nvSpPr>
          <p:cNvPr name="TextBox 13" id="13"/>
          <p:cNvSpPr txBox="true"/>
          <p:nvPr/>
        </p:nvSpPr>
        <p:spPr>
          <a:xfrm rot="0">
            <a:off x="6824263" y="1716140"/>
            <a:ext cx="5020538" cy="832485"/>
          </a:xfrm>
          <a:prstGeom prst="rect">
            <a:avLst/>
          </a:prstGeom>
        </p:spPr>
        <p:txBody>
          <a:bodyPr anchor="t" rtlCol="false" tIns="0" lIns="0" bIns="0" rIns="0">
            <a:spAutoFit/>
          </a:bodyPr>
          <a:lstStyle/>
          <a:p>
            <a:pPr algn="l">
              <a:lnSpc>
                <a:spcPts val="6420"/>
              </a:lnSpc>
            </a:pPr>
            <a:r>
              <a:rPr lang="en-US" sz="6000">
                <a:solidFill>
                  <a:srgbClr val="000000"/>
                </a:solidFill>
                <a:latin typeface="DM Serif Display"/>
              </a:rPr>
              <a:t>Objectives</a:t>
            </a:r>
          </a:p>
        </p:txBody>
      </p:sp>
      <p:sp>
        <p:nvSpPr>
          <p:cNvPr name="TextBox 14" id="14"/>
          <p:cNvSpPr txBox="true"/>
          <p:nvPr/>
        </p:nvSpPr>
        <p:spPr>
          <a:xfrm rot="0">
            <a:off x="6490540" y="3744739"/>
            <a:ext cx="4485619" cy="3186726"/>
          </a:xfrm>
          <a:prstGeom prst="rect">
            <a:avLst/>
          </a:prstGeom>
        </p:spPr>
        <p:txBody>
          <a:bodyPr anchor="t" rtlCol="false" tIns="0" lIns="0" bIns="0" rIns="0">
            <a:spAutoFit/>
          </a:bodyPr>
          <a:lstStyle/>
          <a:p>
            <a:pPr algn="just">
              <a:lnSpc>
                <a:spcPts val="2800"/>
              </a:lnSpc>
            </a:pPr>
            <a:r>
              <a:rPr lang="en-US" sz="2000">
                <a:solidFill>
                  <a:srgbClr val="000000"/>
                </a:solidFill>
                <a:latin typeface="Poppins Light"/>
              </a:rPr>
              <a:t>Our goal is to use SQL for comprehensive dataset exploration and analysis. Its main motive is to uncover patterns through the dataset's specialized queries, which will inform us the strategic choices and maximize the hotel's overall performance.</a:t>
            </a:r>
          </a:p>
          <a:p>
            <a:pPr algn="just">
              <a:lnSpc>
                <a:spcPts val="2800"/>
              </a:lnSpc>
            </a:pPr>
          </a:p>
        </p:txBody>
      </p:sp>
      <p:sp>
        <p:nvSpPr>
          <p:cNvPr name="TextBox 15" id="15"/>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B49E"/>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3117817" y="3180642"/>
            <a:ext cx="10919643" cy="6490070"/>
          </a:xfrm>
          <a:custGeom>
            <a:avLst/>
            <a:gdLst/>
            <a:ahLst/>
            <a:cxnLst/>
            <a:rect r="r" b="b" t="t" l="l"/>
            <a:pathLst>
              <a:path h="6490070" w="10919643">
                <a:moveTo>
                  <a:pt x="0" y="0"/>
                </a:moveTo>
                <a:lnTo>
                  <a:pt x="10919643" y="0"/>
                </a:lnTo>
                <a:lnTo>
                  <a:pt x="10919643" y="6490070"/>
                </a:lnTo>
                <a:lnTo>
                  <a:pt x="0" y="6490070"/>
                </a:lnTo>
                <a:lnTo>
                  <a:pt x="0" y="0"/>
                </a:lnTo>
                <a:close/>
              </a:path>
            </a:pathLst>
          </a:custGeom>
          <a:blipFill>
            <a:blip r:embed="rId2"/>
            <a:stretch>
              <a:fillRect l="0" t="0" r="0" b="0"/>
            </a:stretch>
          </a:blipFill>
        </p:spPr>
      </p:sp>
      <p:sp>
        <p:nvSpPr>
          <p:cNvPr name="TextBox 10" id="10"/>
          <p:cNvSpPr txBox="true"/>
          <p:nvPr/>
        </p:nvSpPr>
        <p:spPr>
          <a:xfrm rot="0">
            <a:off x="1545745" y="1914821"/>
            <a:ext cx="7254933" cy="832485"/>
          </a:xfrm>
          <a:prstGeom prst="rect">
            <a:avLst/>
          </a:prstGeom>
        </p:spPr>
        <p:txBody>
          <a:bodyPr anchor="t" rtlCol="false" tIns="0" lIns="0" bIns="0" rIns="0">
            <a:spAutoFit/>
          </a:bodyPr>
          <a:lstStyle/>
          <a:p>
            <a:pPr algn="l">
              <a:lnSpc>
                <a:spcPts val="6420"/>
              </a:lnSpc>
            </a:pPr>
            <a:r>
              <a:rPr lang="en-US" sz="6000">
                <a:solidFill>
                  <a:srgbClr val="000000"/>
                </a:solidFill>
                <a:latin typeface="DM Serif Display"/>
              </a:rPr>
              <a:t>Dataset Overview</a:t>
            </a:r>
          </a:p>
        </p:txBody>
      </p:sp>
      <p:sp>
        <p:nvSpPr>
          <p:cNvPr name="TextBox 11" id="11"/>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grpSp>
        <p:nvGrpSpPr>
          <p:cNvPr name="Group 2" id="2"/>
          <p:cNvGrpSpPr/>
          <p:nvPr/>
        </p:nvGrpSpPr>
        <p:grpSpPr>
          <a:xfrm rot="0">
            <a:off x="0" y="0"/>
            <a:ext cx="5589975" cy="10287000"/>
            <a:chOff x="0" y="0"/>
            <a:chExt cx="860749" cy="1584001"/>
          </a:xfrm>
        </p:grpSpPr>
        <p:sp>
          <p:nvSpPr>
            <p:cNvPr name="Freeform 3" id="3"/>
            <p:cNvSpPr/>
            <p:nvPr/>
          </p:nvSpPr>
          <p:spPr>
            <a:xfrm flipH="false" flipV="false" rot="0">
              <a:off x="0" y="0"/>
              <a:ext cx="860749" cy="1584001"/>
            </a:xfrm>
            <a:custGeom>
              <a:avLst/>
              <a:gdLst/>
              <a:ahLst/>
              <a:cxnLst/>
              <a:rect r="r" b="b" t="t" l="l"/>
              <a:pathLst>
                <a:path h="1584001" w="860749">
                  <a:moveTo>
                    <a:pt x="0" y="0"/>
                  </a:moveTo>
                  <a:lnTo>
                    <a:pt x="860749" y="0"/>
                  </a:lnTo>
                  <a:lnTo>
                    <a:pt x="860749" y="1584001"/>
                  </a:lnTo>
                  <a:lnTo>
                    <a:pt x="0" y="1584001"/>
                  </a:lnTo>
                  <a:close/>
                </a:path>
              </a:pathLst>
            </a:custGeom>
            <a:blipFill>
              <a:blip r:embed="rId2"/>
              <a:stretch>
                <a:fillRect l="-88019" t="0" r="-88019" b="0"/>
              </a:stretch>
            </a:blipFill>
          </p:spPr>
        </p:sp>
      </p:grpSp>
      <p:grpSp>
        <p:nvGrpSpPr>
          <p:cNvPr name="Group 4" id="4"/>
          <p:cNvGrpSpPr/>
          <p:nvPr/>
        </p:nvGrpSpPr>
        <p:grpSpPr>
          <a:xfrm rot="0">
            <a:off x="12698025" y="0"/>
            <a:ext cx="5589975" cy="10287000"/>
            <a:chOff x="0" y="0"/>
            <a:chExt cx="993258" cy="1827851"/>
          </a:xfrm>
        </p:grpSpPr>
        <p:sp>
          <p:nvSpPr>
            <p:cNvPr name="Freeform 5" id="5"/>
            <p:cNvSpPr/>
            <p:nvPr/>
          </p:nvSpPr>
          <p:spPr>
            <a:xfrm flipH="false" flipV="false" rot="0">
              <a:off x="0" y="0"/>
              <a:ext cx="993258" cy="1827851"/>
            </a:xfrm>
            <a:custGeom>
              <a:avLst/>
              <a:gdLst/>
              <a:ahLst/>
              <a:cxnLst/>
              <a:rect r="r" b="b" t="t" l="l"/>
              <a:pathLst>
                <a:path h="1827851" w="993258">
                  <a:moveTo>
                    <a:pt x="0" y="0"/>
                  </a:moveTo>
                  <a:lnTo>
                    <a:pt x="993258" y="0"/>
                  </a:lnTo>
                  <a:lnTo>
                    <a:pt x="993258" y="1827851"/>
                  </a:lnTo>
                  <a:lnTo>
                    <a:pt x="0" y="1827851"/>
                  </a:lnTo>
                  <a:close/>
                </a:path>
              </a:pathLst>
            </a:custGeom>
            <a:blipFill>
              <a:blip r:embed="rId3"/>
              <a:stretch>
                <a:fillRect l="-35953" t="0" r="-140085" b="0"/>
              </a:stretch>
            </a:blipFill>
          </p:spPr>
        </p:sp>
      </p:grpSp>
      <p:grpSp>
        <p:nvGrpSpPr>
          <p:cNvPr name="Group 6" id="6"/>
          <p:cNvGrpSpPr/>
          <p:nvPr/>
        </p:nvGrpSpPr>
        <p:grpSpPr>
          <a:xfrm rot="0">
            <a:off x="6028125" y="688686"/>
            <a:ext cx="6231751" cy="8480744"/>
            <a:chOff x="0" y="0"/>
            <a:chExt cx="1641284" cy="2233612"/>
          </a:xfrm>
        </p:grpSpPr>
        <p:sp>
          <p:nvSpPr>
            <p:cNvPr name="Freeform 7" id="7"/>
            <p:cNvSpPr/>
            <p:nvPr/>
          </p:nvSpPr>
          <p:spPr>
            <a:xfrm flipH="false" flipV="false" rot="0">
              <a:off x="0" y="0"/>
              <a:ext cx="1641284" cy="2233612"/>
            </a:xfrm>
            <a:custGeom>
              <a:avLst/>
              <a:gdLst/>
              <a:ahLst/>
              <a:cxnLst/>
              <a:rect r="r" b="b" t="t" l="l"/>
              <a:pathLst>
                <a:path h="2233612" w="1641284">
                  <a:moveTo>
                    <a:pt x="0" y="0"/>
                  </a:moveTo>
                  <a:lnTo>
                    <a:pt x="1641284" y="0"/>
                  </a:lnTo>
                  <a:lnTo>
                    <a:pt x="1641284" y="2233612"/>
                  </a:lnTo>
                  <a:lnTo>
                    <a:pt x="0" y="2233612"/>
                  </a:lnTo>
                  <a:close/>
                </a:path>
              </a:pathLst>
            </a:custGeom>
            <a:solidFill>
              <a:srgbClr val="000000">
                <a:alpha val="0"/>
              </a:srgbClr>
            </a:solidFill>
            <a:ln w="19050" cap="sq">
              <a:solidFill>
                <a:srgbClr val="000000"/>
              </a:solidFill>
              <a:prstDash val="solid"/>
              <a:miter/>
            </a:ln>
          </p:spPr>
        </p:sp>
        <p:sp>
          <p:nvSpPr>
            <p:cNvPr name="TextBox 8" id="8"/>
            <p:cNvSpPr txBox="true"/>
            <p:nvPr/>
          </p:nvSpPr>
          <p:spPr>
            <a:xfrm>
              <a:off x="0" y="-57150"/>
              <a:ext cx="1641284" cy="2290762"/>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6479329" y="8504959"/>
            <a:ext cx="1028198" cy="102819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Freeform 12" id="12"/>
          <p:cNvSpPr/>
          <p:nvPr/>
        </p:nvSpPr>
        <p:spPr>
          <a:xfrm flipH="false" flipV="false" rot="0">
            <a:off x="1293679" y="2607168"/>
            <a:ext cx="16213847" cy="5095201"/>
          </a:xfrm>
          <a:custGeom>
            <a:avLst/>
            <a:gdLst/>
            <a:ahLst/>
            <a:cxnLst/>
            <a:rect r="r" b="b" t="t" l="l"/>
            <a:pathLst>
              <a:path h="5095201" w="16213847">
                <a:moveTo>
                  <a:pt x="0" y="0"/>
                </a:moveTo>
                <a:lnTo>
                  <a:pt x="16213848" y="0"/>
                </a:lnTo>
                <a:lnTo>
                  <a:pt x="16213848" y="5095201"/>
                </a:lnTo>
                <a:lnTo>
                  <a:pt x="0" y="5095201"/>
                </a:lnTo>
                <a:lnTo>
                  <a:pt x="0" y="0"/>
                </a:lnTo>
                <a:close/>
              </a:path>
            </a:pathLst>
          </a:custGeom>
          <a:blipFill>
            <a:blip r:embed="rId4"/>
            <a:stretch>
              <a:fillRect l="0" t="-118237" r="0" b="-9652"/>
            </a:stretch>
          </a:blipFill>
        </p:spPr>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698036" y="4389039"/>
            <a:ext cx="15621025" cy="1508923"/>
          </a:xfrm>
          <a:custGeom>
            <a:avLst/>
            <a:gdLst/>
            <a:ahLst/>
            <a:cxnLst/>
            <a:rect r="r" b="b" t="t" l="l"/>
            <a:pathLst>
              <a:path h="1508923" w="15621025">
                <a:moveTo>
                  <a:pt x="0" y="0"/>
                </a:moveTo>
                <a:lnTo>
                  <a:pt x="15621024" y="0"/>
                </a:lnTo>
                <a:lnTo>
                  <a:pt x="15621024" y="1508922"/>
                </a:lnTo>
                <a:lnTo>
                  <a:pt x="0" y="1508922"/>
                </a:lnTo>
                <a:lnTo>
                  <a:pt x="0" y="0"/>
                </a:lnTo>
                <a:close/>
              </a:path>
            </a:pathLst>
          </a:custGeom>
          <a:blipFill>
            <a:blip r:embed="rId2"/>
            <a:stretch>
              <a:fillRect l="0" t="-19641" r="0" b="-19641"/>
            </a:stretch>
          </a:blipFill>
        </p:spPr>
      </p:sp>
      <p:sp>
        <p:nvSpPr>
          <p:cNvPr name="Freeform 10" id="10"/>
          <p:cNvSpPr/>
          <p:nvPr/>
        </p:nvSpPr>
        <p:spPr>
          <a:xfrm flipH="false" flipV="false" rot="0">
            <a:off x="1545745" y="6625237"/>
            <a:ext cx="10077890" cy="1879722"/>
          </a:xfrm>
          <a:custGeom>
            <a:avLst/>
            <a:gdLst/>
            <a:ahLst/>
            <a:cxnLst/>
            <a:rect r="r" b="b" t="t" l="l"/>
            <a:pathLst>
              <a:path h="1879722" w="10077890">
                <a:moveTo>
                  <a:pt x="0" y="0"/>
                </a:moveTo>
                <a:lnTo>
                  <a:pt x="10077890" y="0"/>
                </a:lnTo>
                <a:lnTo>
                  <a:pt x="10077890" y="1879722"/>
                </a:lnTo>
                <a:lnTo>
                  <a:pt x="0" y="1879722"/>
                </a:lnTo>
                <a:lnTo>
                  <a:pt x="0" y="0"/>
                </a:lnTo>
                <a:close/>
              </a:path>
            </a:pathLst>
          </a:custGeom>
          <a:blipFill>
            <a:blip r:embed="rId3"/>
            <a:stretch>
              <a:fillRect l="0" t="-33950" r="0" b="-20549"/>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1. What is the total number of reservations in the dataset?</a:t>
            </a:r>
          </a:p>
        </p:txBody>
      </p:sp>
      <p:sp>
        <p:nvSpPr>
          <p:cNvPr name="TextBox 12" id="12"/>
          <p:cNvSpPr txBox="true"/>
          <p:nvPr/>
        </p:nvSpPr>
        <p:spPr>
          <a:xfrm rot="0">
            <a:off x="1595140" y="2020292"/>
            <a:ext cx="5479999"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281471"/>
            <a:ext cx="15447683" cy="2132824"/>
          </a:xfrm>
          <a:custGeom>
            <a:avLst/>
            <a:gdLst/>
            <a:ahLst/>
            <a:cxnLst/>
            <a:rect r="r" b="b" t="t" l="l"/>
            <a:pathLst>
              <a:path h="2132824" w="15447683">
                <a:moveTo>
                  <a:pt x="0" y="0"/>
                </a:moveTo>
                <a:lnTo>
                  <a:pt x="15447683" y="0"/>
                </a:lnTo>
                <a:lnTo>
                  <a:pt x="15447683" y="2132824"/>
                </a:lnTo>
                <a:lnTo>
                  <a:pt x="0" y="2132824"/>
                </a:lnTo>
                <a:lnTo>
                  <a:pt x="0" y="0"/>
                </a:lnTo>
                <a:close/>
              </a:path>
            </a:pathLst>
          </a:custGeom>
          <a:blipFill>
            <a:blip r:embed="rId2"/>
            <a:stretch>
              <a:fillRect l="0" t="-7169" r="0" b="-10363"/>
            </a:stretch>
          </a:blipFill>
        </p:spPr>
      </p:sp>
      <p:sp>
        <p:nvSpPr>
          <p:cNvPr name="Freeform 10" id="10"/>
          <p:cNvSpPr/>
          <p:nvPr/>
        </p:nvSpPr>
        <p:spPr>
          <a:xfrm flipH="false" flipV="false" rot="0">
            <a:off x="1545745" y="6968126"/>
            <a:ext cx="9848661" cy="2565030"/>
          </a:xfrm>
          <a:custGeom>
            <a:avLst/>
            <a:gdLst/>
            <a:ahLst/>
            <a:cxnLst/>
            <a:rect r="r" b="b" t="t" l="l"/>
            <a:pathLst>
              <a:path h="2565030" w="9848661">
                <a:moveTo>
                  <a:pt x="0" y="0"/>
                </a:moveTo>
                <a:lnTo>
                  <a:pt x="9848661" y="0"/>
                </a:lnTo>
                <a:lnTo>
                  <a:pt x="9848661" y="2565030"/>
                </a:lnTo>
                <a:lnTo>
                  <a:pt x="0" y="2565030"/>
                </a:lnTo>
                <a:lnTo>
                  <a:pt x="0" y="0"/>
                </a:lnTo>
                <a:close/>
              </a:path>
            </a:pathLst>
          </a:custGeom>
          <a:blipFill>
            <a:blip r:embed="rId3"/>
            <a:stretch>
              <a:fillRect l="0" t="-24879"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2. Which meal plan is the most popular among guests?</a:t>
            </a:r>
          </a:p>
        </p:txBody>
      </p:sp>
      <p:sp>
        <p:nvSpPr>
          <p:cNvPr name="TextBox 12" id="12"/>
          <p:cNvSpPr txBox="true"/>
          <p:nvPr/>
        </p:nvSpPr>
        <p:spPr>
          <a:xfrm rot="0">
            <a:off x="1595140" y="2020292"/>
            <a:ext cx="5275616"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299797" y="4282293"/>
            <a:ext cx="10783219" cy="1824605"/>
          </a:xfrm>
          <a:custGeom>
            <a:avLst/>
            <a:gdLst/>
            <a:ahLst/>
            <a:cxnLst/>
            <a:rect r="r" b="b" t="t" l="l"/>
            <a:pathLst>
              <a:path h="1824605" w="10783219">
                <a:moveTo>
                  <a:pt x="0" y="0"/>
                </a:moveTo>
                <a:lnTo>
                  <a:pt x="10783219" y="0"/>
                </a:lnTo>
                <a:lnTo>
                  <a:pt x="10783219" y="1824605"/>
                </a:lnTo>
                <a:lnTo>
                  <a:pt x="0" y="1824605"/>
                </a:lnTo>
                <a:lnTo>
                  <a:pt x="0" y="0"/>
                </a:lnTo>
                <a:close/>
              </a:path>
            </a:pathLst>
          </a:custGeom>
          <a:blipFill>
            <a:blip r:embed="rId2"/>
            <a:stretch>
              <a:fillRect l="0" t="0" r="0" b="-31737"/>
            </a:stretch>
          </a:blipFill>
        </p:spPr>
      </p:sp>
      <p:sp>
        <p:nvSpPr>
          <p:cNvPr name="Freeform 10" id="10"/>
          <p:cNvSpPr/>
          <p:nvPr/>
        </p:nvSpPr>
        <p:spPr>
          <a:xfrm flipH="false" flipV="false" rot="0">
            <a:off x="1299797" y="6575048"/>
            <a:ext cx="9556351" cy="2444009"/>
          </a:xfrm>
          <a:custGeom>
            <a:avLst/>
            <a:gdLst/>
            <a:ahLst/>
            <a:cxnLst/>
            <a:rect r="r" b="b" t="t" l="l"/>
            <a:pathLst>
              <a:path h="2444009" w="9556351">
                <a:moveTo>
                  <a:pt x="0" y="0"/>
                </a:moveTo>
                <a:lnTo>
                  <a:pt x="9556351" y="0"/>
                </a:lnTo>
                <a:lnTo>
                  <a:pt x="9556351" y="2444010"/>
                </a:lnTo>
                <a:lnTo>
                  <a:pt x="0" y="2444010"/>
                </a:lnTo>
                <a:lnTo>
                  <a:pt x="0" y="0"/>
                </a:lnTo>
                <a:close/>
              </a:path>
            </a:pathLst>
          </a:custGeom>
          <a:blipFill>
            <a:blip r:embed="rId3"/>
            <a:stretch>
              <a:fillRect l="0" t="0" r="0" b="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3. What is the average price per room for reservations involving children?</a:t>
            </a:r>
          </a:p>
        </p:txBody>
      </p:sp>
      <p:sp>
        <p:nvSpPr>
          <p:cNvPr name="TextBox 12" id="12"/>
          <p:cNvSpPr txBox="true"/>
          <p:nvPr/>
        </p:nvSpPr>
        <p:spPr>
          <a:xfrm rot="0">
            <a:off x="1595140" y="2020292"/>
            <a:ext cx="4482832"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7D3DA"/>
        </a:solidFill>
      </p:bgPr>
    </p:bg>
    <p:spTree>
      <p:nvGrpSpPr>
        <p:cNvPr id="1" name=""/>
        <p:cNvGrpSpPr/>
        <p:nvPr/>
      </p:nvGrpSpPr>
      <p:grpSpPr>
        <a:xfrm>
          <a:off x="0" y="0"/>
          <a:ext cx="0" cy="0"/>
          <a:chOff x="0" y="0"/>
          <a:chExt cx="0" cy="0"/>
        </a:xfrm>
      </p:grpSpPr>
      <p:sp>
        <p:nvSpPr>
          <p:cNvPr name="AutoShape 2" id="2"/>
          <p:cNvSpPr/>
          <p:nvPr/>
        </p:nvSpPr>
        <p:spPr>
          <a:xfrm flipV="true">
            <a:off x="1698036" y="1038225"/>
            <a:ext cx="10990315"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6479329" y="8504959"/>
            <a:ext cx="1028198" cy="10281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D3D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45745" y="906308"/>
            <a:ext cx="1572072" cy="263834"/>
            <a:chOff x="0" y="0"/>
            <a:chExt cx="414044" cy="69487"/>
          </a:xfrm>
        </p:grpSpPr>
        <p:sp>
          <p:nvSpPr>
            <p:cNvPr name="Freeform 7" id="7"/>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8" id="8"/>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545745" y="4540198"/>
            <a:ext cx="15122050" cy="2214526"/>
          </a:xfrm>
          <a:custGeom>
            <a:avLst/>
            <a:gdLst/>
            <a:ahLst/>
            <a:cxnLst/>
            <a:rect r="r" b="b" t="t" l="l"/>
            <a:pathLst>
              <a:path h="2214526" w="15122050">
                <a:moveTo>
                  <a:pt x="0" y="0"/>
                </a:moveTo>
                <a:lnTo>
                  <a:pt x="15122050" y="0"/>
                </a:lnTo>
                <a:lnTo>
                  <a:pt x="15122050" y="2214526"/>
                </a:lnTo>
                <a:lnTo>
                  <a:pt x="0" y="2214526"/>
                </a:lnTo>
                <a:lnTo>
                  <a:pt x="0" y="0"/>
                </a:lnTo>
                <a:close/>
              </a:path>
            </a:pathLst>
          </a:custGeom>
          <a:blipFill>
            <a:blip r:embed="rId2"/>
            <a:stretch>
              <a:fillRect l="0" t="0" r="0" b="0"/>
            </a:stretch>
          </a:blipFill>
        </p:spPr>
      </p:sp>
      <p:sp>
        <p:nvSpPr>
          <p:cNvPr name="Freeform 10" id="10"/>
          <p:cNvSpPr/>
          <p:nvPr/>
        </p:nvSpPr>
        <p:spPr>
          <a:xfrm flipH="false" flipV="false" rot="0">
            <a:off x="1545745" y="7345274"/>
            <a:ext cx="9750158" cy="2187882"/>
          </a:xfrm>
          <a:custGeom>
            <a:avLst/>
            <a:gdLst/>
            <a:ahLst/>
            <a:cxnLst/>
            <a:rect r="r" b="b" t="t" l="l"/>
            <a:pathLst>
              <a:path h="2187882" w="9750158">
                <a:moveTo>
                  <a:pt x="0" y="0"/>
                </a:moveTo>
                <a:lnTo>
                  <a:pt x="9750159" y="0"/>
                </a:lnTo>
                <a:lnTo>
                  <a:pt x="9750159" y="2187882"/>
                </a:lnTo>
                <a:lnTo>
                  <a:pt x="0" y="2187882"/>
                </a:lnTo>
                <a:lnTo>
                  <a:pt x="0" y="0"/>
                </a:lnTo>
                <a:close/>
              </a:path>
            </a:pathLst>
          </a:custGeom>
          <a:blipFill>
            <a:blip r:embed="rId3"/>
            <a:stretch>
              <a:fillRect l="0" t="-17841" r="0" b="-23850"/>
            </a:stretch>
          </a:blipFill>
        </p:spPr>
      </p:sp>
      <p:sp>
        <p:nvSpPr>
          <p:cNvPr name="TextBox 11" id="11"/>
          <p:cNvSpPr txBox="true"/>
          <p:nvPr/>
        </p:nvSpPr>
        <p:spPr>
          <a:xfrm rot="0">
            <a:off x="1595140" y="2591917"/>
            <a:ext cx="12935202" cy="1357540"/>
          </a:xfrm>
          <a:prstGeom prst="rect">
            <a:avLst/>
          </a:prstGeom>
        </p:spPr>
        <p:txBody>
          <a:bodyPr anchor="t" rtlCol="false" tIns="0" lIns="0" bIns="0" rIns="0">
            <a:spAutoFit/>
          </a:bodyPr>
          <a:lstStyle/>
          <a:p>
            <a:pPr algn="l">
              <a:lnSpc>
                <a:spcPts val="5261"/>
              </a:lnSpc>
            </a:pPr>
            <a:r>
              <a:rPr lang="en-US" sz="4917">
                <a:solidFill>
                  <a:srgbClr val="000000"/>
                </a:solidFill>
                <a:latin typeface="DM Serif Display"/>
              </a:rPr>
              <a:t>4.How many reservations were made for the year 20XX (replace XX with the desired year)?</a:t>
            </a:r>
          </a:p>
        </p:txBody>
      </p:sp>
      <p:sp>
        <p:nvSpPr>
          <p:cNvPr name="TextBox 12" id="12"/>
          <p:cNvSpPr txBox="true"/>
          <p:nvPr/>
        </p:nvSpPr>
        <p:spPr>
          <a:xfrm rot="0">
            <a:off x="1595140" y="2020292"/>
            <a:ext cx="4825684" cy="299693"/>
          </a:xfrm>
          <a:prstGeom prst="rect">
            <a:avLst/>
          </a:prstGeom>
        </p:spPr>
        <p:txBody>
          <a:bodyPr anchor="t" rtlCol="false" tIns="0" lIns="0" bIns="0" rIns="0">
            <a:spAutoFit/>
          </a:bodyPr>
          <a:lstStyle/>
          <a:p>
            <a:pPr algn="l">
              <a:lnSpc>
                <a:spcPts val="2140"/>
              </a:lnSpc>
            </a:pPr>
            <a:r>
              <a:rPr lang="en-US" sz="2000">
                <a:solidFill>
                  <a:srgbClr val="000000"/>
                </a:solidFill>
                <a:latin typeface="Poppins"/>
              </a:rPr>
              <a:t>DATA ANALYSIS QUERIES</a:t>
            </a:r>
          </a:p>
        </p:txBody>
      </p:sp>
      <p:sp>
        <p:nvSpPr>
          <p:cNvPr name="TextBox 13" id="13"/>
          <p:cNvSpPr txBox="true"/>
          <p:nvPr/>
        </p:nvSpPr>
        <p:spPr>
          <a:xfrm rot="0">
            <a:off x="16667795" y="8688807"/>
            <a:ext cx="651265" cy="574776"/>
          </a:xfrm>
          <a:prstGeom prst="rect">
            <a:avLst/>
          </a:prstGeom>
        </p:spPr>
        <p:txBody>
          <a:bodyPr anchor="t" rtlCol="false" tIns="0" lIns="0" bIns="0" rIns="0">
            <a:spAutoFit/>
          </a:bodyPr>
          <a:lstStyle/>
          <a:p>
            <a:pPr algn="ctr">
              <a:lnSpc>
                <a:spcPts val="4544"/>
              </a:lnSpc>
            </a:pPr>
            <a:r>
              <a:rPr lang="en-US" sz="3246" spc="243">
                <a:solidFill>
                  <a:srgbClr val="000000"/>
                </a:solidFill>
                <a:latin typeface="Poppins Bold"/>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DAGFmSCuowY</dc:identifier>
  <dcterms:modified xsi:type="dcterms:W3CDTF">2011-08-01T06:04:30Z</dcterms:modified>
  <cp:revision>1</cp:revision>
  <dc:title>Reallygreatsite.com</dc:title>
</cp:coreProperties>
</file>